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4" r:id="rId18"/>
    <p:sldId id="273" r:id="rId19"/>
    <p:sldId id="272" r:id="rId20"/>
  </p:sldIdLst>
  <p:sldSz cx="12192000" cy="6858000"/>
  <p:notesSz cx="9926638" cy="6797675"/>
  <p:embeddedFontLst>
    <p:embeddedFont>
      <p:font typeface="Nanum Gothic" panose="020B0600000101010101" charset="-127"/>
      <p:regular r:id="rId22"/>
      <p:bold r:id="rId23"/>
    </p:embeddedFont>
    <p:embeddedFont>
      <p:font typeface="NanumGothic ExtraBold" panose="020B0600000101010101" charset="-127"/>
      <p:bold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2" roundtripDataSignature="AMtx7mhNm0kKU5AdpYBc3gzwwUOdG4T/S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90" y="3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654750" y="509825"/>
            <a:ext cx="6618075" cy="25491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92650" y="3228875"/>
            <a:ext cx="7941300" cy="3058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맑은 고딕" panose="020B0503020000020004" pitchFamily="50" charset="-127"/>
        <a:ea typeface="맑은 고딕" panose="020B0503020000020004" pitchFamily="50" charset="-127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992650" y="3228875"/>
            <a:ext cx="7941300" cy="3058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7ea3ea6fec_0_109:notes"/>
          <p:cNvSpPr txBox="1">
            <a:spLocks noGrp="1"/>
          </p:cNvSpPr>
          <p:nvPr>
            <p:ph type="body" idx="1"/>
          </p:nvPr>
        </p:nvSpPr>
        <p:spPr>
          <a:xfrm>
            <a:off x="992650" y="3228875"/>
            <a:ext cx="7941300" cy="30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1" name="Google Shape;171;g17ea3ea6fec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7a6ed5a540_0_41:notes"/>
          <p:cNvSpPr txBox="1">
            <a:spLocks noGrp="1"/>
          </p:cNvSpPr>
          <p:nvPr>
            <p:ph type="body" idx="1"/>
          </p:nvPr>
        </p:nvSpPr>
        <p:spPr>
          <a:xfrm>
            <a:off x="992650" y="3228875"/>
            <a:ext cx="7941300" cy="30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4" name="Google Shape;194;g17a6ed5a540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7ddca6d186_0_6:notes"/>
          <p:cNvSpPr txBox="1">
            <a:spLocks noGrp="1"/>
          </p:cNvSpPr>
          <p:nvPr>
            <p:ph type="body" idx="1"/>
          </p:nvPr>
        </p:nvSpPr>
        <p:spPr>
          <a:xfrm>
            <a:off x="992650" y="3228875"/>
            <a:ext cx="7941300" cy="30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7" name="Google Shape;207;g17ddca6d18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7ea3ea6fec_0_3:notes"/>
          <p:cNvSpPr txBox="1">
            <a:spLocks noGrp="1"/>
          </p:cNvSpPr>
          <p:nvPr>
            <p:ph type="body" idx="1"/>
          </p:nvPr>
        </p:nvSpPr>
        <p:spPr>
          <a:xfrm>
            <a:off x="992650" y="3228875"/>
            <a:ext cx="7941300" cy="30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6" name="Google Shape;216;g17ea3ea6fec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7a6ed5a540_0_0:notes"/>
          <p:cNvSpPr txBox="1">
            <a:spLocks noGrp="1"/>
          </p:cNvSpPr>
          <p:nvPr>
            <p:ph type="body" idx="1"/>
          </p:nvPr>
        </p:nvSpPr>
        <p:spPr>
          <a:xfrm>
            <a:off x="992650" y="3228875"/>
            <a:ext cx="7941300" cy="30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6" name="Google Shape;226;g17a6ed5a54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7ddca6d186_0_14:notes"/>
          <p:cNvSpPr txBox="1">
            <a:spLocks noGrp="1"/>
          </p:cNvSpPr>
          <p:nvPr>
            <p:ph type="body" idx="1"/>
          </p:nvPr>
        </p:nvSpPr>
        <p:spPr>
          <a:xfrm>
            <a:off x="992650" y="3228875"/>
            <a:ext cx="7941300" cy="30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3" name="Google Shape;233;g17ddca6d18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7ea3ea6fec_0_247:notes"/>
          <p:cNvSpPr txBox="1">
            <a:spLocks noGrp="1"/>
          </p:cNvSpPr>
          <p:nvPr>
            <p:ph type="body" idx="1"/>
          </p:nvPr>
        </p:nvSpPr>
        <p:spPr>
          <a:xfrm>
            <a:off x="992650" y="3228875"/>
            <a:ext cx="7941300" cy="30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3" name="Google Shape;243;g17ea3ea6fec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5:notes"/>
          <p:cNvSpPr txBox="1">
            <a:spLocks noGrp="1"/>
          </p:cNvSpPr>
          <p:nvPr>
            <p:ph type="body" idx="1"/>
          </p:nvPr>
        </p:nvSpPr>
        <p:spPr>
          <a:xfrm>
            <a:off x="992650" y="3228875"/>
            <a:ext cx="7941300" cy="3058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2" name="Google Shape;2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7dfee62eba_2_7:notes"/>
          <p:cNvSpPr txBox="1">
            <a:spLocks noGrp="1"/>
          </p:cNvSpPr>
          <p:nvPr>
            <p:ph type="body" idx="1"/>
          </p:nvPr>
        </p:nvSpPr>
        <p:spPr>
          <a:xfrm>
            <a:off x="992657" y="3228885"/>
            <a:ext cx="7941300" cy="30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8" name="Google Shape;88;g17dfee62eba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7a6ed5a540_0_19:notes"/>
          <p:cNvSpPr txBox="1">
            <a:spLocks noGrp="1"/>
          </p:cNvSpPr>
          <p:nvPr>
            <p:ph type="body" idx="1"/>
          </p:nvPr>
        </p:nvSpPr>
        <p:spPr>
          <a:xfrm>
            <a:off x="992650" y="3228875"/>
            <a:ext cx="7941300" cy="30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2" name="Google Shape;102;g17a6ed5a540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7a6ed5a540_0_31:notes"/>
          <p:cNvSpPr txBox="1">
            <a:spLocks noGrp="1"/>
          </p:cNvSpPr>
          <p:nvPr>
            <p:ph type="body" idx="1"/>
          </p:nvPr>
        </p:nvSpPr>
        <p:spPr>
          <a:xfrm>
            <a:off x="992650" y="3228875"/>
            <a:ext cx="7941300" cy="30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5" name="Google Shape;115;g17a6ed5a54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7ea3ea6fec_0_42:notes"/>
          <p:cNvSpPr txBox="1">
            <a:spLocks noGrp="1"/>
          </p:cNvSpPr>
          <p:nvPr>
            <p:ph type="body" idx="1"/>
          </p:nvPr>
        </p:nvSpPr>
        <p:spPr>
          <a:xfrm>
            <a:off x="992650" y="3228875"/>
            <a:ext cx="7941300" cy="30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6" name="Google Shape;126;g17ea3ea6fec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7ea3ea6fec_0_68:notes"/>
          <p:cNvSpPr txBox="1">
            <a:spLocks noGrp="1"/>
          </p:cNvSpPr>
          <p:nvPr>
            <p:ph type="body" idx="1"/>
          </p:nvPr>
        </p:nvSpPr>
        <p:spPr>
          <a:xfrm>
            <a:off x="992650" y="3228875"/>
            <a:ext cx="7941300" cy="30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5" name="Google Shape;135;g17ea3ea6fec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7ea3ea6fec_0_85:notes"/>
          <p:cNvSpPr txBox="1">
            <a:spLocks noGrp="1"/>
          </p:cNvSpPr>
          <p:nvPr>
            <p:ph type="body" idx="1"/>
          </p:nvPr>
        </p:nvSpPr>
        <p:spPr>
          <a:xfrm>
            <a:off x="992650" y="3228875"/>
            <a:ext cx="7941300" cy="30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7" name="Google Shape;147;g17ea3ea6fec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7a6ed5a540_0_36:notes"/>
          <p:cNvSpPr txBox="1">
            <a:spLocks noGrp="1"/>
          </p:cNvSpPr>
          <p:nvPr>
            <p:ph type="body" idx="1"/>
          </p:nvPr>
        </p:nvSpPr>
        <p:spPr>
          <a:xfrm>
            <a:off x="992650" y="3228875"/>
            <a:ext cx="7941300" cy="30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0" name="Google Shape;160;g17a6ed5a540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7ea3ea6fec_0_136:notes"/>
          <p:cNvSpPr txBox="1">
            <a:spLocks noGrp="1"/>
          </p:cNvSpPr>
          <p:nvPr>
            <p:ph type="body" idx="1"/>
          </p:nvPr>
        </p:nvSpPr>
        <p:spPr>
          <a:xfrm>
            <a:off x="992650" y="3228875"/>
            <a:ext cx="7941300" cy="30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5" name="Google Shape;185;g17ea3ea6fec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/>
          </a:p>
        </p:txBody>
      </p:sp>
      <p:sp>
        <p:nvSpPr>
          <p:cNvPr id="15" name="Google Shape;15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/>
          </a:p>
        </p:txBody>
      </p:sp>
      <p:sp>
        <p:nvSpPr>
          <p:cNvPr id="16" name="Google Shape;1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/>
          </a:p>
        </p:txBody>
      </p:sp>
      <p:sp>
        <p:nvSpPr>
          <p:cNvPr id="78" name="Google Shape;78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/>
          </a:p>
        </p:txBody>
      </p:sp>
      <p:sp>
        <p:nvSpPr>
          <p:cNvPr id="79" name="Google Shape;79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/>
          </a:p>
        </p:txBody>
      </p:sp>
      <p:sp>
        <p:nvSpPr>
          <p:cNvPr id="21" name="Google Shape;21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/>
          </a:p>
        </p:txBody>
      </p:sp>
      <p:sp>
        <p:nvSpPr>
          <p:cNvPr id="22" name="Google Shape;22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/>
          </a:p>
        </p:txBody>
      </p:sp>
      <p:sp>
        <p:nvSpPr>
          <p:cNvPr id="27" name="Google Shape;27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/>
          </a:p>
        </p:txBody>
      </p:sp>
      <p:sp>
        <p:nvSpPr>
          <p:cNvPr id="28" name="Google Shape;28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/>
          </a:p>
        </p:txBody>
      </p:sp>
      <p:sp>
        <p:nvSpPr>
          <p:cNvPr id="34" name="Google Shape;3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/>
          </a:p>
        </p:txBody>
      </p:sp>
      <p:sp>
        <p:nvSpPr>
          <p:cNvPr id="35" name="Google Shape;3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/>
          </a:p>
        </p:txBody>
      </p:sp>
      <p:sp>
        <p:nvSpPr>
          <p:cNvPr id="43" name="Google Shape;43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/>
          </a:p>
        </p:txBody>
      </p:sp>
      <p:sp>
        <p:nvSpPr>
          <p:cNvPr id="48" name="Google Shape;4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/>
          </a:p>
        </p:txBody>
      </p:sp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/>
          </a:p>
        </p:txBody>
      </p:sp>
      <p:sp>
        <p:nvSpPr>
          <p:cNvPr id="52" name="Google Shape;5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/>
          </a:p>
        </p:txBody>
      </p:sp>
      <p:sp>
        <p:nvSpPr>
          <p:cNvPr id="59" name="Google Shape;5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ko-KR" altLang="en-US"/>
          </a:p>
        </p:txBody>
      </p:sp>
      <p:sp>
        <p:nvSpPr>
          <p:cNvPr id="9" name="Google Shape;9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ko-KR" altLang="en-US"/>
          </a:p>
        </p:txBody>
      </p:sp>
      <p:sp>
        <p:nvSpPr>
          <p:cNvPr id="10" name="Google Shape;10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맑은 고딕" panose="020B0503020000020004" pitchFamily="50" charset="-127"/>
          <a:ea typeface="맑은 고딕" panose="020B0503020000020004" pitchFamily="50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맑은 고딕" panose="020B0503020000020004" pitchFamily="50" charset="-127"/>
          <a:ea typeface="맑은 고딕" panose="020B0503020000020004" pitchFamily="50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841827" y="5054545"/>
            <a:ext cx="7402286" cy="862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5" tIns="56250" rIns="112525" bIns="56250" anchor="b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lang="en-US" sz="2400"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DAMS(Data Analysis Math Statistics)</a:t>
            </a:r>
            <a:endParaRPr sz="1800" b="0" i="0" u="none" strike="noStrike" cap="none"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g17ea3ea6fec_0_10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g17ea3ea6fec_0_109"/>
          <p:cNvSpPr txBox="1">
            <a:spLocks noGrp="1"/>
          </p:cNvSpPr>
          <p:nvPr>
            <p:ph type="title"/>
          </p:nvPr>
        </p:nvSpPr>
        <p:spPr>
          <a:xfrm>
            <a:off x="363550" y="406400"/>
            <a:ext cx="11721300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 b="1">
                <a:solidFill>
                  <a:srgbClr val="3A3838"/>
                </a:solidFill>
              </a:rPr>
              <a:t>SimCLR encoder detail and t-SNE visualization</a:t>
            </a:r>
            <a:endParaRPr sz="4000" b="1">
              <a:solidFill>
                <a:srgbClr val="3A3838"/>
              </a:solidFill>
            </a:endParaRPr>
          </a:p>
        </p:txBody>
      </p:sp>
      <p:sp>
        <p:nvSpPr>
          <p:cNvPr id="175" name="Google Shape;175;g17ea3ea6fec_0_109"/>
          <p:cNvSpPr/>
          <p:nvPr/>
        </p:nvSpPr>
        <p:spPr>
          <a:xfrm>
            <a:off x="287350" y="1649350"/>
            <a:ext cx="7513500" cy="4270200"/>
          </a:xfrm>
          <a:prstGeom prst="rect">
            <a:avLst/>
          </a:prstGeom>
          <a:solidFill>
            <a:srgbClr val="223D7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pic>
        <p:nvPicPr>
          <p:cNvPr id="176" name="Google Shape;176;g17ea3ea6fec_0_109"/>
          <p:cNvPicPr preferRelativeResize="0"/>
          <p:nvPr/>
        </p:nvPicPr>
        <p:blipFill rotWithShape="1">
          <a:blip r:embed="rId4">
            <a:alphaModFix/>
          </a:blip>
          <a:srcRect t="8592"/>
          <a:stretch/>
        </p:blipFill>
        <p:spPr>
          <a:xfrm>
            <a:off x="363550" y="1722650"/>
            <a:ext cx="7375501" cy="3733649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g17ea3ea6fec_0_109"/>
          <p:cNvSpPr txBox="1"/>
          <p:nvPr/>
        </p:nvSpPr>
        <p:spPr>
          <a:xfrm>
            <a:off x="385775" y="5457825"/>
            <a:ext cx="7375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Fig. SimCLR encoder : Resnet50 + 3 Dense</a:t>
            </a:r>
            <a:endParaRPr sz="1800" b="1"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78" name="Google Shape;178;g17ea3ea6fec_0_109"/>
          <p:cNvSpPr/>
          <p:nvPr/>
        </p:nvSpPr>
        <p:spPr>
          <a:xfrm>
            <a:off x="8028075" y="1649350"/>
            <a:ext cx="3878700" cy="4270200"/>
          </a:xfrm>
          <a:prstGeom prst="rect">
            <a:avLst/>
          </a:prstGeom>
          <a:solidFill>
            <a:srgbClr val="223D7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pic>
        <p:nvPicPr>
          <p:cNvPr id="179" name="Google Shape;179;g17ea3ea6fec_0_109"/>
          <p:cNvPicPr preferRelativeResize="0"/>
          <p:nvPr/>
        </p:nvPicPr>
        <p:blipFill rotWithShape="1">
          <a:blip r:embed="rId5">
            <a:alphaModFix/>
          </a:blip>
          <a:srcRect l="6507" b="5195"/>
          <a:stretch/>
        </p:blipFill>
        <p:spPr>
          <a:xfrm>
            <a:off x="8109350" y="1712750"/>
            <a:ext cx="3721526" cy="373365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g17ea3ea6fec_0_109"/>
          <p:cNvSpPr txBox="1"/>
          <p:nvPr/>
        </p:nvSpPr>
        <p:spPr>
          <a:xfrm>
            <a:off x="8002696" y="5457825"/>
            <a:ext cx="4051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Fig. t-SNE visualization</a:t>
            </a:r>
            <a:endParaRPr sz="1800" b="1"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81" name="Google Shape;181;g17ea3ea6fec_0_109"/>
          <p:cNvSpPr/>
          <p:nvPr/>
        </p:nvSpPr>
        <p:spPr>
          <a:xfrm>
            <a:off x="6620375" y="4527950"/>
            <a:ext cx="1781400" cy="357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9900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2" name="Google Shape;182;g17ea3ea6fec_0_109"/>
          <p:cNvSpPr txBox="1"/>
          <p:nvPr/>
        </p:nvSpPr>
        <p:spPr>
          <a:xfrm>
            <a:off x="6620374" y="4192800"/>
            <a:ext cx="1180475" cy="477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features</a:t>
            </a:r>
            <a:endParaRPr sz="1900" b="1"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31EE935-7931-0C7C-843E-006C3FCD6F9A}"/>
              </a:ext>
            </a:extLst>
          </p:cNvPr>
          <p:cNvCxnSpPr>
            <a:cxnSpLocks/>
          </p:cNvCxnSpPr>
          <p:nvPr/>
        </p:nvCxnSpPr>
        <p:spPr>
          <a:xfrm flipH="1">
            <a:off x="9970113" y="1851296"/>
            <a:ext cx="273953" cy="3539688"/>
          </a:xfrm>
          <a:prstGeom prst="line">
            <a:avLst/>
          </a:prstGeom>
          <a:ln w="7620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g17a6ed5a540_0_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g17a6ed5a540_0_41"/>
          <p:cNvSpPr txBox="1">
            <a:spLocks noGrp="1"/>
          </p:cNvSpPr>
          <p:nvPr>
            <p:ph type="title"/>
          </p:nvPr>
        </p:nvSpPr>
        <p:spPr>
          <a:xfrm>
            <a:off x="363550" y="406400"/>
            <a:ext cx="11721300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 b="1">
                <a:solidFill>
                  <a:srgbClr val="3A3838"/>
                </a:solidFill>
              </a:rPr>
              <a:t>Mission #3 : </a:t>
            </a:r>
            <a:r>
              <a:rPr lang="en-US" sz="4000" b="1" u="sng">
                <a:solidFill>
                  <a:srgbClr val="3A3838"/>
                </a:solidFill>
              </a:rPr>
              <a:t>Classification (20 classes)</a:t>
            </a:r>
            <a:endParaRPr sz="4000" b="1" u="sng">
              <a:solidFill>
                <a:srgbClr val="3A3838"/>
              </a:solidFill>
            </a:endParaRPr>
          </a:p>
        </p:txBody>
      </p:sp>
      <p:sp>
        <p:nvSpPr>
          <p:cNvPr id="198" name="Google Shape;198;g17a6ed5a540_0_41"/>
          <p:cNvSpPr txBox="1"/>
          <p:nvPr/>
        </p:nvSpPr>
        <p:spPr>
          <a:xfrm>
            <a:off x="342900" y="1876450"/>
            <a:ext cx="9829800" cy="4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5" tIns="56250" rIns="112525" bIns="562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99" name="Google Shape;199;g17a6ed5a540_0_41"/>
          <p:cNvSpPr/>
          <p:nvPr/>
        </p:nvSpPr>
        <p:spPr>
          <a:xfrm>
            <a:off x="363550" y="2181250"/>
            <a:ext cx="685800" cy="614358"/>
          </a:xfrm>
          <a:prstGeom prst="flowChartMultidocumen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0" name="Google Shape;200;g17a6ed5a540_0_41"/>
          <p:cNvSpPr txBox="1"/>
          <p:nvPr/>
        </p:nvSpPr>
        <p:spPr>
          <a:xfrm>
            <a:off x="1309300" y="2181250"/>
            <a:ext cx="10229100" cy="4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5" tIns="56250" rIns="112525" bIns="5625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1. 이미지 전처리</a:t>
            </a:r>
            <a:endParaRPr sz="24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201" name="Google Shape;201;g17a6ed5a540_0_41"/>
          <p:cNvSpPr txBox="1"/>
          <p:nvPr/>
        </p:nvSpPr>
        <p:spPr>
          <a:xfrm>
            <a:off x="1628775" y="2723425"/>
            <a:ext cx="4605900" cy="19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➔ Resizing : (224,224)</a:t>
            </a:r>
            <a:endParaRPr sz="21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➔ Defined cropping</a:t>
            </a:r>
            <a:endParaRPr sz="21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➔ Rescaling : image/255</a:t>
            </a:r>
            <a:endParaRPr sz="21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➔ Imagenet normalization</a:t>
            </a:r>
            <a:endParaRPr sz="21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➔ Data augmentation</a:t>
            </a:r>
            <a:endParaRPr sz="21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	(Flip, rotation, shearing)</a:t>
            </a:r>
            <a:endParaRPr sz="21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29ED081-C47A-F51C-17D1-6FC669DA7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8010" y="1720192"/>
            <a:ext cx="6540550" cy="257434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g17ddca6d186_0_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g17ddca6d186_0_6"/>
          <p:cNvSpPr txBox="1">
            <a:spLocks noGrp="1"/>
          </p:cNvSpPr>
          <p:nvPr>
            <p:ph type="title"/>
          </p:nvPr>
        </p:nvSpPr>
        <p:spPr>
          <a:xfrm>
            <a:off x="363550" y="406400"/>
            <a:ext cx="11721300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 b="1">
                <a:solidFill>
                  <a:srgbClr val="3A3838"/>
                </a:solidFill>
              </a:rPr>
              <a:t>Mission #3 : </a:t>
            </a:r>
            <a:r>
              <a:rPr lang="en-US" sz="4000" b="1" u="sng">
                <a:solidFill>
                  <a:srgbClr val="3A3838"/>
                </a:solidFill>
              </a:rPr>
              <a:t>Classification (20 classes)</a:t>
            </a:r>
            <a:endParaRPr sz="4000" b="1" u="sng">
              <a:solidFill>
                <a:srgbClr val="3A3838"/>
              </a:solidFill>
            </a:endParaRPr>
          </a:p>
        </p:txBody>
      </p:sp>
      <p:sp>
        <p:nvSpPr>
          <p:cNvPr id="211" name="Google Shape;211;g17ddca6d186_0_6"/>
          <p:cNvSpPr txBox="1"/>
          <p:nvPr/>
        </p:nvSpPr>
        <p:spPr>
          <a:xfrm>
            <a:off x="1241567" y="2795600"/>
            <a:ext cx="11001233" cy="3079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anum Gothic"/>
              <a:buAutoNum type="arabicParenR"/>
            </a:pPr>
            <a:r>
              <a:rPr lang="en-US" sz="21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컴퓨터 비전 task의 유명한 딥러닝 모델 </a:t>
            </a:r>
            <a:endParaRPr sz="21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(VGG16, EfficientNetV2, ConvNext, Resnet50)들을 베이스 라인으로 학습 </a:t>
            </a:r>
            <a:endParaRPr sz="21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➔ </a:t>
            </a:r>
            <a:r>
              <a:rPr lang="en-US" sz="2000">
                <a:solidFill>
                  <a:schemeClr val="dk1"/>
                </a:solidFill>
                <a:highlight>
                  <a:srgbClr val="FFD966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VGG16의 val F1-score가 가장 높음 (0.8310)</a:t>
            </a:r>
            <a:endParaRPr sz="2000">
              <a:solidFill>
                <a:schemeClr val="dk1"/>
              </a:solidFill>
              <a:highlight>
                <a:srgbClr val="FFD966"/>
              </a:highlight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highlight>
                <a:srgbClr val="9FC5E8"/>
              </a:highlight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dk1"/>
              </a:solidFill>
              <a:highlight>
                <a:srgbClr val="9FC5E8"/>
              </a:highlight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9525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</a:pPr>
            <a:r>
              <a:rPr lang="en-US" sz="21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2)  VGG16에 여러 딥러닝 모델의 구조를 추가하여 성능 향상</a:t>
            </a:r>
            <a:endParaRPr sz="2100" b="1">
              <a:solidFill>
                <a:schemeClr val="dk1"/>
              </a:solidFill>
              <a:highlight>
                <a:srgbClr val="9FC5E8"/>
              </a:highlight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➔ VGG16에 SE(Squeeze and excitation) block, residual block 등을 추가하여 </a:t>
            </a: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성능향상을 </a:t>
            </a:r>
            <a:r>
              <a:rPr lang="ko-KR" alt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기대함</a:t>
            </a:r>
            <a:endParaRPr sz="21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➔ </a:t>
            </a:r>
            <a:r>
              <a:rPr lang="en-US" sz="2100">
                <a:solidFill>
                  <a:schemeClr val="dk1"/>
                </a:solidFill>
                <a:highlight>
                  <a:srgbClr val="CFE2F3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Modified VGG</a:t>
            </a:r>
            <a:r>
              <a:rPr lang="ko-KR" altLang="en-US" sz="2100">
                <a:solidFill>
                  <a:schemeClr val="dk1"/>
                </a:solidFill>
                <a:highlight>
                  <a:srgbClr val="CFE2F3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에 </a:t>
            </a:r>
            <a:r>
              <a:rPr lang="en-US" sz="2100">
                <a:solidFill>
                  <a:schemeClr val="dk1"/>
                </a:solidFill>
                <a:highlight>
                  <a:srgbClr val="CFE2F3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residual block을 추가한 모델의 val F1-score가 가장 높음 (</a:t>
            </a:r>
            <a:r>
              <a:rPr lang="en-US" sz="2100" b="1">
                <a:solidFill>
                  <a:schemeClr val="dk1"/>
                </a:solidFill>
                <a:highlight>
                  <a:srgbClr val="CFE2F3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0.8992</a:t>
            </a:r>
            <a:r>
              <a:rPr lang="en-US" sz="2100">
                <a:solidFill>
                  <a:schemeClr val="dk1"/>
                </a:solidFill>
                <a:highlight>
                  <a:srgbClr val="CFE2F3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)</a:t>
            </a:r>
            <a:r>
              <a:rPr lang="en-US" sz="2100">
                <a:solidFill>
                  <a:schemeClr val="dk1"/>
                </a:solidFill>
                <a:highlight>
                  <a:srgbClr val="9FC5E8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 </a:t>
            </a:r>
            <a:endParaRPr sz="2100">
              <a:solidFill>
                <a:schemeClr val="dk1"/>
              </a:solidFill>
              <a:highlight>
                <a:srgbClr val="9FC5E8"/>
              </a:highlight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➔ </a:t>
            </a:r>
            <a:r>
              <a:rPr lang="en-US" sz="2100" b="1">
                <a:solidFill>
                  <a:schemeClr val="dk1"/>
                </a:solidFill>
                <a:highlight>
                  <a:srgbClr val="9FC5E8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최종모델</a:t>
            </a:r>
            <a:endParaRPr sz="2100" b="1">
              <a:solidFill>
                <a:schemeClr val="dk1"/>
              </a:solidFill>
              <a:highlight>
                <a:srgbClr val="9FC5E8"/>
              </a:highlight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</p:txBody>
      </p:sp>
      <p:sp>
        <p:nvSpPr>
          <p:cNvPr id="212" name="Google Shape;212;g17ddca6d186_0_6"/>
          <p:cNvSpPr/>
          <p:nvPr/>
        </p:nvSpPr>
        <p:spPr>
          <a:xfrm>
            <a:off x="363550" y="2181250"/>
            <a:ext cx="685800" cy="614358"/>
          </a:xfrm>
          <a:prstGeom prst="flowChartMultidocumen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3" name="Google Shape;213;g17ddca6d186_0_6"/>
          <p:cNvSpPr txBox="1"/>
          <p:nvPr/>
        </p:nvSpPr>
        <p:spPr>
          <a:xfrm>
            <a:off x="1309300" y="2181250"/>
            <a:ext cx="10229100" cy="4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5" tIns="56250" rIns="112525" bIns="5625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2. 모델 학습</a:t>
            </a:r>
            <a:endParaRPr sz="24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g17ea3ea6fec_0_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g17ea3ea6fec_0_3"/>
          <p:cNvSpPr txBox="1">
            <a:spLocks noGrp="1"/>
          </p:cNvSpPr>
          <p:nvPr>
            <p:ph type="title"/>
          </p:nvPr>
        </p:nvSpPr>
        <p:spPr>
          <a:xfrm>
            <a:off x="363552" y="406401"/>
            <a:ext cx="9862800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 b="1">
                <a:solidFill>
                  <a:srgbClr val="3A3838"/>
                </a:solidFill>
              </a:rPr>
              <a:t>Modified VGG + Residual block</a:t>
            </a:r>
            <a:endParaRPr sz="4000" b="1">
              <a:solidFill>
                <a:srgbClr val="3A3838"/>
              </a:solidFill>
              <a:sym typeface="Calibri"/>
            </a:endParaRPr>
          </a:p>
        </p:txBody>
      </p:sp>
      <p:sp>
        <p:nvSpPr>
          <p:cNvPr id="220" name="Google Shape;220;g17ea3ea6fec_0_3"/>
          <p:cNvSpPr txBox="1"/>
          <p:nvPr/>
        </p:nvSpPr>
        <p:spPr>
          <a:xfrm>
            <a:off x="1255100" y="2181250"/>
            <a:ext cx="27453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5" tIns="56250" rIns="112525" bIns="5625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u="sng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Residual block</a:t>
            </a:r>
            <a:endParaRPr sz="2400" b="1" u="sng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221" name="Google Shape;221;g17ea3ea6fec_0_3"/>
          <p:cNvSpPr txBox="1"/>
          <p:nvPr/>
        </p:nvSpPr>
        <p:spPr>
          <a:xfrm>
            <a:off x="1255099" y="2610550"/>
            <a:ext cx="9721500" cy="26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➔ Gradient vanishing 문제를 해결하기 위해 </a:t>
            </a:r>
            <a:endParaRPr sz="20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Resnet에서 최초로 사용된 block 구조</a:t>
            </a:r>
            <a:endParaRPr sz="20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➔ </a:t>
            </a:r>
            <a:r>
              <a:rPr lang="en-US" sz="2000" b="1" u="sng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Skip connection</a:t>
            </a:r>
            <a:r>
              <a:rPr lang="en-US" sz="20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 </a:t>
            </a:r>
            <a:r>
              <a:rPr lang="en-US" sz="20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개념을 활용하여 생성</a:t>
            </a:r>
            <a:endParaRPr sz="20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0" lvl="0" indent="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Feature map과 X(Input or previous layer)를 더함</a:t>
            </a:r>
            <a:endParaRPr sz="20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0" lvl="0" indent="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기존에 학습한 정보를 유지하면서 추가적으로 학습  </a:t>
            </a:r>
            <a:endParaRPr sz="20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</p:txBody>
      </p:sp>
      <p:sp>
        <p:nvSpPr>
          <p:cNvPr id="222" name="Google Shape;222;g17ea3ea6fec_0_3"/>
          <p:cNvSpPr/>
          <p:nvPr/>
        </p:nvSpPr>
        <p:spPr>
          <a:xfrm>
            <a:off x="363550" y="2181250"/>
            <a:ext cx="685800" cy="614358"/>
          </a:xfrm>
          <a:prstGeom prst="flowChartMultidocumen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23" name="Google Shape;223;g17ea3ea6fec_0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27199" y="1632200"/>
            <a:ext cx="4346575" cy="3171825"/>
          </a:xfrm>
          <a:prstGeom prst="rect">
            <a:avLst/>
          </a:prstGeom>
          <a:noFill/>
          <a:ln w="3810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g17a6ed5a540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g17a6ed5a540_0_0"/>
          <p:cNvSpPr txBox="1">
            <a:spLocks noGrp="1"/>
          </p:cNvSpPr>
          <p:nvPr>
            <p:ph type="title"/>
          </p:nvPr>
        </p:nvSpPr>
        <p:spPr>
          <a:xfrm>
            <a:off x="363552" y="406401"/>
            <a:ext cx="9862800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altLang="ko-KR" sz="4000" b="1">
                <a:solidFill>
                  <a:srgbClr val="3A3838"/>
                </a:solidFill>
              </a:rPr>
              <a:t>Modified </a:t>
            </a:r>
            <a:r>
              <a:rPr lang="en-US" sz="4000" b="1">
                <a:solidFill>
                  <a:srgbClr val="3A3838"/>
                </a:solidFill>
              </a:rPr>
              <a:t>VGG + Residual block</a:t>
            </a:r>
            <a:endParaRPr sz="4000" b="1">
              <a:solidFill>
                <a:srgbClr val="3A3838"/>
              </a:solidFill>
              <a:sym typeface="Calibri"/>
            </a:endParaRPr>
          </a:p>
        </p:txBody>
      </p:sp>
      <p:pic>
        <p:nvPicPr>
          <p:cNvPr id="230" name="Google Shape;230;g17a6ed5a540_0_0"/>
          <p:cNvPicPr preferRelativeResize="0"/>
          <p:nvPr/>
        </p:nvPicPr>
        <p:blipFill rotWithShape="1">
          <a:blip r:embed="rId4">
            <a:alphaModFix/>
          </a:blip>
          <a:srcRect t="12743" b="1786"/>
          <a:stretch/>
        </p:blipFill>
        <p:spPr>
          <a:xfrm>
            <a:off x="37625" y="1612375"/>
            <a:ext cx="12116750" cy="4465451"/>
          </a:xfrm>
          <a:prstGeom prst="rect">
            <a:avLst/>
          </a:prstGeom>
          <a:noFill/>
          <a:ln w="3810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g17ddca6d186_0_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g17ddca6d186_0_14"/>
          <p:cNvSpPr txBox="1">
            <a:spLocks noGrp="1"/>
          </p:cNvSpPr>
          <p:nvPr>
            <p:ph type="title"/>
          </p:nvPr>
        </p:nvSpPr>
        <p:spPr>
          <a:xfrm>
            <a:off x="363550" y="406400"/>
            <a:ext cx="11721300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 b="1">
                <a:solidFill>
                  <a:srgbClr val="3A3838"/>
                </a:solidFill>
              </a:rPr>
              <a:t>Mission #3 : </a:t>
            </a:r>
            <a:r>
              <a:rPr lang="en-US" sz="4000" b="1" u="sng">
                <a:solidFill>
                  <a:srgbClr val="3A3838"/>
                </a:solidFill>
              </a:rPr>
              <a:t>Classification (20 classes)</a:t>
            </a:r>
            <a:endParaRPr sz="4000" b="1" u="sng">
              <a:solidFill>
                <a:srgbClr val="3A3838"/>
              </a:solidFill>
            </a:endParaRPr>
          </a:p>
        </p:txBody>
      </p:sp>
      <p:sp>
        <p:nvSpPr>
          <p:cNvPr id="237" name="Google Shape;237;g17ddca6d186_0_14"/>
          <p:cNvSpPr txBox="1"/>
          <p:nvPr/>
        </p:nvSpPr>
        <p:spPr>
          <a:xfrm>
            <a:off x="1309300" y="2795600"/>
            <a:ext cx="108828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dk1"/>
              </a:solidFill>
              <a:highlight>
                <a:srgbClr val="9FC5E8"/>
              </a:highlight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</p:txBody>
      </p:sp>
      <p:sp>
        <p:nvSpPr>
          <p:cNvPr id="238" name="Google Shape;238;g17ddca6d186_0_14"/>
          <p:cNvSpPr/>
          <p:nvPr/>
        </p:nvSpPr>
        <p:spPr>
          <a:xfrm>
            <a:off x="363550" y="2181250"/>
            <a:ext cx="685800" cy="614358"/>
          </a:xfrm>
          <a:prstGeom prst="flowChartMultidocumen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9" name="Google Shape;239;g17ddca6d186_0_14"/>
          <p:cNvSpPr txBox="1"/>
          <p:nvPr/>
        </p:nvSpPr>
        <p:spPr>
          <a:xfrm>
            <a:off x="1309300" y="2181250"/>
            <a:ext cx="10229100" cy="4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5" tIns="56250" rIns="112525" bIns="5625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3. 학습 디테일</a:t>
            </a:r>
            <a:endParaRPr sz="24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240" name="Google Shape;240;g17ddca6d186_0_14"/>
          <p:cNvSpPr txBox="1"/>
          <p:nvPr/>
        </p:nvSpPr>
        <p:spPr>
          <a:xfrm>
            <a:off x="1842700" y="2795600"/>
            <a:ext cx="4570500" cy="2677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0160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</a:pPr>
            <a:r>
              <a:rPr lang="en-US" sz="20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1)  Loss : </a:t>
            </a:r>
            <a:r>
              <a:rPr lang="en-US" sz="2000" b="1">
                <a:solidFill>
                  <a:schemeClr val="dk1"/>
                </a:solidFill>
                <a:highlight>
                  <a:srgbClr val="D9D9D9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Categorical cross entropy</a:t>
            </a:r>
            <a:endParaRPr sz="2000" b="1">
              <a:solidFill>
                <a:schemeClr val="dk1"/>
              </a:solidFill>
              <a:highlight>
                <a:srgbClr val="D9D9D9"/>
              </a:highlight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highlight>
                <a:srgbClr val="D9D9D9"/>
              </a:highlight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10160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</a:pPr>
            <a:r>
              <a:rPr lang="en-US" sz="20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2)  Optimizer : </a:t>
            </a:r>
            <a:r>
              <a:rPr lang="en-US" sz="2000" b="1">
                <a:solidFill>
                  <a:schemeClr val="dk1"/>
                </a:solidFill>
                <a:highlight>
                  <a:srgbClr val="D9D9D9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Adam(0.0001)</a:t>
            </a:r>
            <a:endParaRPr sz="2000" b="1">
              <a:solidFill>
                <a:schemeClr val="dk1"/>
              </a:solidFill>
              <a:highlight>
                <a:srgbClr val="D9D9D9"/>
              </a:highlight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10160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</a:pPr>
            <a:endParaRPr lang="en-US" sz="2000" b="1">
              <a:solidFill>
                <a:schemeClr val="dk1"/>
              </a:solidFill>
              <a:highlight>
                <a:srgbClr val="D9D9D9"/>
              </a:highlight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10160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</a:pPr>
            <a:r>
              <a:rPr lang="en-US" sz="20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3)  Batch size : </a:t>
            </a:r>
            <a:r>
              <a:rPr lang="en-US" sz="2000" b="1">
                <a:solidFill>
                  <a:schemeClr val="dk1"/>
                </a:solidFill>
                <a:highlight>
                  <a:srgbClr val="D9D9D9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32</a:t>
            </a:r>
            <a:r>
              <a:rPr lang="en-US" sz="20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 </a:t>
            </a:r>
            <a:endParaRPr sz="20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10160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</a:pPr>
            <a:r>
              <a:rPr lang="en-US" sz="20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4)  Regularizer : </a:t>
            </a:r>
            <a:r>
              <a:rPr lang="en-US" sz="2000" b="1">
                <a:solidFill>
                  <a:schemeClr val="dk1"/>
                </a:solidFill>
                <a:highlight>
                  <a:srgbClr val="D9D9D9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L2(0.001)</a:t>
            </a:r>
            <a:r>
              <a:rPr lang="en-US" sz="20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 </a:t>
            </a:r>
            <a:endParaRPr sz="20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10160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</a:pPr>
            <a:r>
              <a:rPr lang="en-US" sz="20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5)  Dropout : </a:t>
            </a:r>
            <a:r>
              <a:rPr lang="en-US" sz="2000" b="1">
                <a:solidFill>
                  <a:schemeClr val="dk1"/>
                </a:solidFill>
                <a:highlight>
                  <a:srgbClr val="D9D9D9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0.2</a:t>
            </a:r>
            <a:endParaRPr sz="2100" b="1">
              <a:solidFill>
                <a:schemeClr val="dk1"/>
              </a:solidFill>
              <a:highlight>
                <a:srgbClr val="9FC5E8"/>
              </a:highlight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ED0D10D7-C2B8-E57D-AB2B-73FBF08AC9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864595"/>
              </p:ext>
            </p:extLst>
          </p:nvPr>
        </p:nvGraphicFramePr>
        <p:xfrm>
          <a:off x="6750700" y="2480270"/>
          <a:ext cx="4576191" cy="7908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5397">
                  <a:extLst>
                    <a:ext uri="{9D8B030D-6E8A-4147-A177-3AD203B41FA5}">
                      <a16:colId xmlns:a16="http://schemas.microsoft.com/office/drawing/2014/main" val="210661329"/>
                    </a:ext>
                  </a:extLst>
                </a:gridCol>
                <a:gridCol w="1525397">
                  <a:extLst>
                    <a:ext uri="{9D8B030D-6E8A-4147-A177-3AD203B41FA5}">
                      <a16:colId xmlns:a16="http://schemas.microsoft.com/office/drawing/2014/main" val="2381798061"/>
                    </a:ext>
                  </a:extLst>
                </a:gridCol>
                <a:gridCol w="1525397">
                  <a:extLst>
                    <a:ext uri="{9D8B030D-6E8A-4147-A177-3AD203B41FA5}">
                      <a16:colId xmlns:a16="http://schemas.microsoft.com/office/drawing/2014/main" val="2182501576"/>
                    </a:ext>
                  </a:extLst>
                </a:gridCol>
              </a:tblGrid>
              <a:tr h="3954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+mn-ea"/>
                          <a:ea typeface="+mn-ea"/>
                        </a:rPr>
                        <a:t>TOTAL</a:t>
                      </a:r>
                      <a:endParaRPr lang="ko-KR" altLang="en-US" sz="1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+mn-ea"/>
                          <a:ea typeface="+mn-ea"/>
                        </a:rPr>
                        <a:t>TRAIN</a:t>
                      </a:r>
                      <a:endParaRPr lang="ko-KR" altLang="en-US" sz="1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+mn-ea"/>
                          <a:ea typeface="+mn-ea"/>
                        </a:rPr>
                        <a:t>TEST</a:t>
                      </a:r>
                      <a:endParaRPr lang="ko-KR" altLang="en-US" sz="180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03202"/>
                  </a:ext>
                </a:extLst>
              </a:tr>
              <a:tr h="3954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+mn-ea"/>
                          <a:ea typeface="+mn-ea"/>
                        </a:rPr>
                        <a:t>12583</a:t>
                      </a:r>
                      <a:endParaRPr lang="ko-KR" altLang="en-US" sz="1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+mn-ea"/>
                          <a:ea typeface="+mn-ea"/>
                        </a:rPr>
                        <a:t>8808(70%)</a:t>
                      </a:r>
                      <a:endParaRPr lang="ko-KR" altLang="en-US" sz="1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+mn-ea"/>
                          <a:ea typeface="+mn-ea"/>
                        </a:rPr>
                        <a:t>3775(30%)</a:t>
                      </a:r>
                      <a:endParaRPr lang="ko-KR" altLang="en-US" sz="180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57627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g17ea3ea6fec_0_2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g17ea3ea6fec_0_247"/>
          <p:cNvSpPr txBox="1">
            <a:spLocks noGrp="1"/>
          </p:cNvSpPr>
          <p:nvPr>
            <p:ph type="title"/>
          </p:nvPr>
        </p:nvSpPr>
        <p:spPr>
          <a:xfrm>
            <a:off x="363550" y="406400"/>
            <a:ext cx="11721300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 b="1">
                <a:solidFill>
                  <a:srgbClr val="3A3838"/>
                </a:solidFill>
              </a:rPr>
              <a:t>Mission #3 : </a:t>
            </a:r>
            <a:r>
              <a:rPr lang="en-US" sz="4000" b="1" u="sng">
                <a:solidFill>
                  <a:srgbClr val="3A3838"/>
                </a:solidFill>
              </a:rPr>
              <a:t>Classification (20 classes)</a:t>
            </a:r>
            <a:endParaRPr sz="4000" b="1" u="sng">
              <a:solidFill>
                <a:srgbClr val="3A3838"/>
              </a:solidFill>
            </a:endParaRPr>
          </a:p>
        </p:txBody>
      </p:sp>
      <p:sp>
        <p:nvSpPr>
          <p:cNvPr id="247" name="Google Shape;247;g17ea3ea6fec_0_247"/>
          <p:cNvSpPr/>
          <p:nvPr/>
        </p:nvSpPr>
        <p:spPr>
          <a:xfrm>
            <a:off x="363550" y="2181250"/>
            <a:ext cx="685800" cy="614358"/>
          </a:xfrm>
          <a:prstGeom prst="flowChartMultidocumen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8" name="Google Shape;248;g17ea3ea6fec_0_247"/>
          <p:cNvSpPr txBox="1"/>
          <p:nvPr/>
        </p:nvSpPr>
        <p:spPr>
          <a:xfrm>
            <a:off x="1309300" y="2181250"/>
            <a:ext cx="10229100" cy="4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5" tIns="56250" rIns="112525" bIns="5625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Conclusion</a:t>
            </a:r>
            <a:endParaRPr sz="24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249" name="Google Shape;249;g17ea3ea6fec_0_247"/>
          <p:cNvSpPr txBox="1"/>
          <p:nvPr/>
        </p:nvSpPr>
        <p:spPr>
          <a:xfrm>
            <a:off x="1754350" y="2734750"/>
            <a:ext cx="9736500" cy="21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최종모형 : </a:t>
            </a:r>
            <a:r>
              <a:rPr lang="en-US" sz="2000" b="1" u="sng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Modified</a:t>
            </a:r>
            <a:r>
              <a:rPr lang="ko-KR" altLang="en-US" sz="2000" b="1" u="sng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 </a:t>
            </a:r>
            <a:r>
              <a:rPr lang="en-US" sz="2000" b="1" u="sng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VGG model + residual block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 u="sng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➔ 기본 VGG16에 conv, pooling 층을 추가하면서 생기는 gradient vanishing 문제를 </a:t>
            </a:r>
            <a:endParaRPr sz="20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0" lvl="0" indent="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residual 구조를 활용하여 해결</a:t>
            </a:r>
            <a:endParaRPr sz="20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➔ 기본 VGG16과 비교하여 더 빠른 수렴, 더 나은 일반화</a:t>
            </a:r>
            <a:endParaRPr sz="20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➔ 약 </a:t>
            </a:r>
            <a:r>
              <a:rPr lang="en-US" sz="20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88~90% f1-score</a:t>
            </a:r>
            <a:r>
              <a:rPr lang="en-US" sz="20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 달성</a:t>
            </a:r>
            <a:endParaRPr sz="20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0A813DA-E8E6-A0AA-081A-8FD0C56443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1592977"/>
              </p:ext>
            </p:extLst>
          </p:nvPr>
        </p:nvGraphicFramePr>
        <p:xfrm>
          <a:off x="7222159" y="1746878"/>
          <a:ext cx="4576191" cy="7908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5397">
                  <a:extLst>
                    <a:ext uri="{9D8B030D-6E8A-4147-A177-3AD203B41FA5}">
                      <a16:colId xmlns:a16="http://schemas.microsoft.com/office/drawing/2014/main" val="210661329"/>
                    </a:ext>
                  </a:extLst>
                </a:gridCol>
                <a:gridCol w="1525397">
                  <a:extLst>
                    <a:ext uri="{9D8B030D-6E8A-4147-A177-3AD203B41FA5}">
                      <a16:colId xmlns:a16="http://schemas.microsoft.com/office/drawing/2014/main" val="2381798061"/>
                    </a:ext>
                  </a:extLst>
                </a:gridCol>
                <a:gridCol w="1525397">
                  <a:extLst>
                    <a:ext uri="{9D8B030D-6E8A-4147-A177-3AD203B41FA5}">
                      <a16:colId xmlns:a16="http://schemas.microsoft.com/office/drawing/2014/main" val="2182501576"/>
                    </a:ext>
                  </a:extLst>
                </a:gridCol>
              </a:tblGrid>
              <a:tr h="395415">
                <a:tc>
                  <a:txBody>
                    <a:bodyPr/>
                    <a:lstStyle/>
                    <a:p>
                      <a:pPr algn="ctr" latinLnBrk="1"/>
                      <a:endParaRPr lang="ko-KR" altLang="en-US" sz="1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+mn-ea"/>
                          <a:ea typeface="+mn-ea"/>
                        </a:rPr>
                        <a:t>VGG16</a:t>
                      </a:r>
                      <a:endParaRPr lang="ko-KR" altLang="en-US" sz="1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latin typeface="+mn-ea"/>
                          <a:ea typeface="+mn-ea"/>
                        </a:rPr>
                        <a:t>최종모형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03202"/>
                  </a:ext>
                </a:extLst>
              </a:tr>
              <a:tr h="3954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>
                          <a:latin typeface="+mn-ea"/>
                          <a:ea typeface="+mn-ea"/>
                        </a:rPr>
                        <a:t>parameters</a:t>
                      </a:r>
                      <a:endParaRPr lang="ko-KR" altLang="en-US" sz="1800" b="1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+mn-ea"/>
                          <a:ea typeface="+mn-ea"/>
                        </a:rPr>
                        <a:t>13470</a:t>
                      </a:r>
                      <a:r>
                        <a:rPr lang="ko-KR" altLang="en-US" sz="1800">
                          <a:latin typeface="+mn-ea"/>
                          <a:ea typeface="+mn-ea"/>
                        </a:rPr>
                        <a:t>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+mn-ea"/>
                          <a:ea typeface="+mn-ea"/>
                        </a:rPr>
                        <a:t>5200</a:t>
                      </a:r>
                      <a:r>
                        <a:rPr lang="ko-KR" altLang="en-US" sz="1800">
                          <a:latin typeface="+mn-ea"/>
                          <a:ea typeface="+mn-ea"/>
                        </a:rPr>
                        <a:t>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5762700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37106B8C-C0D3-0F09-CC05-2D02EDE5B9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4878" y="4553806"/>
            <a:ext cx="3129132" cy="212362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5D31583-40A5-7D18-07BA-5C2BA10999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1402" y="4553805"/>
            <a:ext cx="3189389" cy="2123628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235;g17ddca6d186_0_14"/>
          <p:cNvPicPr/>
          <p:nvPr/>
        </p:nvPicPr>
        <p:blipFill rotWithShape="1">
          <a:blip r:embed="rId2">
            <a:alphaModFix/>
          </a:blip>
          <a:srcRect/>
          <a:stretch>
            <a:fillRect/>
          </a:stretch>
        </p:blipFill>
        <p:spPr>
          <a:xfrm>
            <a:off x="0" y="930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가로 글상자 14"/>
          <p:cNvSpPr txBox="1"/>
          <p:nvPr/>
        </p:nvSpPr>
        <p:spPr>
          <a:xfrm>
            <a:off x="8359716" y="2267120"/>
            <a:ext cx="2183104" cy="1261884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lvl="0">
              <a:defRPr/>
            </a:pPr>
            <a:r>
              <a:rPr lang="ko-KR" altLang="en-US" b="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김종남</a:t>
            </a:r>
            <a:r>
              <a:rPr lang="en-US" altLang="ko-KR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수학과</a:t>
            </a:r>
            <a:r>
              <a:rPr lang="en-US" altLang="ko-KR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팀원</a:t>
            </a:r>
            <a:r>
              <a:rPr lang="en-US" altLang="ko-KR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L="199920" lvl="0" indent="-199920">
              <a:buFont typeface="Arial"/>
              <a:buChar char="•"/>
              <a:defRPr/>
            </a:pPr>
            <a:endParaRPr lang="en-US" altLang="ko-KR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99920" lvl="0" indent="-199920">
              <a:buFont typeface="Arial"/>
              <a:buChar char="•"/>
              <a:defRPr/>
            </a:pPr>
            <a:r>
              <a:rPr lang="en-US" altLang="ko-KR" sz="1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EDA</a:t>
            </a:r>
          </a:p>
          <a:p>
            <a:pPr marL="199920" lvl="0" indent="-199920">
              <a:buFont typeface="Arial"/>
              <a:buChar char="•"/>
              <a:defRPr/>
            </a:pPr>
            <a:r>
              <a:rPr lang="en-US" altLang="ko-KR" sz="1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ResNet50 </a:t>
            </a:r>
            <a:r>
              <a:rPr lang="ko-KR" altLang="en-US" sz="1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구현</a:t>
            </a:r>
            <a:endParaRPr lang="en-US" altLang="ko-KR" sz="12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99920" lvl="0" indent="-199920">
              <a:buFont typeface="Arial"/>
              <a:buChar char="•"/>
              <a:defRPr/>
            </a:pPr>
            <a:r>
              <a:rPr lang="en-US" altLang="ko-KR" sz="1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Hyperparameter </a:t>
            </a:r>
            <a:r>
              <a:rPr lang="ko-KR" altLang="en-US" sz="1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조정</a:t>
            </a:r>
            <a:endParaRPr lang="en-US" altLang="ko-KR" sz="12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99920" lvl="0" indent="-199920">
              <a:buFont typeface="Arial"/>
              <a:buChar char="•"/>
              <a:defRPr/>
            </a:pP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최종 파일 취합</a:t>
            </a:r>
            <a:endParaRPr lang="ko-KR" altLang="en-US" sz="12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가로 글상자 30"/>
          <p:cNvSpPr txBox="1"/>
          <p:nvPr/>
        </p:nvSpPr>
        <p:spPr>
          <a:xfrm>
            <a:off x="1617997" y="4394316"/>
            <a:ext cx="2656576" cy="1255728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457200" lvl="0">
              <a:lnSpc>
                <a:spcPct val="90000"/>
              </a:lnSpc>
              <a:defRPr/>
            </a:pPr>
            <a:r>
              <a:rPr lang="ko-KR" altLang="en-US" sz="14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이수빈</a:t>
            </a:r>
            <a:r>
              <a:rPr lang="en-US" altLang="ko-KR" sz="14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(</a:t>
            </a:r>
            <a:r>
              <a:rPr lang="ko-KR" altLang="en-US" sz="14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수학과</a:t>
            </a:r>
            <a:r>
              <a:rPr lang="en-US" altLang="ko-KR" sz="14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, </a:t>
            </a:r>
            <a:r>
              <a:rPr lang="ko-KR" altLang="en-US" sz="14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팀원</a:t>
            </a:r>
            <a:r>
              <a:rPr lang="en-US" altLang="ko-KR" sz="14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)</a:t>
            </a:r>
          </a:p>
          <a:p>
            <a:pPr marL="457200" lvl="0">
              <a:lnSpc>
                <a:spcPct val="90000"/>
              </a:lnSpc>
              <a:defRPr/>
            </a:pPr>
            <a:endParaRPr lang="en-US" altLang="ko-KR" sz="14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657120" lvl="0" indent="-199920">
              <a:lnSpc>
                <a:spcPct val="90000"/>
              </a:lnSpc>
              <a:buFont typeface="Arial"/>
              <a:buChar char="•"/>
              <a:defRPr/>
            </a:pPr>
            <a:r>
              <a:rPr lang="en-US" altLang="ko-KR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EDA</a:t>
            </a:r>
          </a:p>
          <a:p>
            <a:pPr marL="657120" lvl="0" indent="-199920">
              <a:lnSpc>
                <a:spcPct val="90000"/>
              </a:lnSpc>
              <a:buFont typeface="Arial"/>
              <a:buChar char="•"/>
              <a:defRPr/>
            </a:pPr>
            <a:r>
              <a:rPr lang="en-US" altLang="ko-KR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Crop</a:t>
            </a:r>
            <a:r>
              <a:rPr lang="ko-KR" altLang="en-US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 함수 등 </a:t>
            </a:r>
            <a:r>
              <a:rPr lang="ko-KR" altLang="en-US" dirty="0" err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전처리</a:t>
            </a:r>
            <a:endParaRPr lang="en-US" altLang="ko-KR" sz="14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657120" lvl="0" indent="-199920">
              <a:lnSpc>
                <a:spcPct val="90000"/>
              </a:lnSpc>
              <a:buFont typeface="Arial"/>
              <a:buChar char="•"/>
              <a:defRPr/>
            </a:pPr>
            <a:r>
              <a:rPr lang="en-US" sz="14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EfficientNetV2</a:t>
            </a:r>
            <a:r>
              <a:rPr lang="ko-KR" altLang="en-US" sz="14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 구현</a:t>
            </a:r>
            <a:endParaRPr lang="en-US" sz="14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657120" lvl="0" indent="-199920">
              <a:lnSpc>
                <a:spcPct val="90000"/>
              </a:lnSpc>
              <a:buFont typeface="Arial"/>
              <a:buChar char="•"/>
              <a:defRPr/>
            </a:pPr>
            <a:r>
              <a:rPr lang="ko-KR" altLang="en-US" sz="14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모델 규제 추가</a:t>
            </a:r>
          </a:p>
        </p:txBody>
      </p:sp>
      <p:sp>
        <p:nvSpPr>
          <p:cNvPr id="33" name="가로 글상자 32"/>
          <p:cNvSpPr txBox="1"/>
          <p:nvPr/>
        </p:nvSpPr>
        <p:spPr>
          <a:xfrm>
            <a:off x="5735404" y="4402137"/>
            <a:ext cx="2628065" cy="1228028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457200" lvl="0">
              <a:lnSpc>
                <a:spcPct val="90000"/>
              </a:lnSpc>
              <a:defRPr/>
            </a:pPr>
            <a:r>
              <a:rPr lang="ko-KR" altLang="en-US" sz="1400" b="1" dirty="0" err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성언승</a:t>
            </a:r>
            <a:r>
              <a:rPr lang="en-US" altLang="ko-KR" sz="12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(</a:t>
            </a:r>
            <a:r>
              <a:rPr lang="ko-KR" altLang="en-US" sz="12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정보통계학과</a:t>
            </a:r>
            <a:r>
              <a:rPr lang="en-US" altLang="ko-KR" sz="12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, </a:t>
            </a:r>
            <a:r>
              <a:rPr lang="ko-KR" altLang="en-US" sz="12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팀원</a:t>
            </a:r>
            <a:r>
              <a:rPr lang="en-US" altLang="ko-KR" sz="12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)</a:t>
            </a:r>
          </a:p>
          <a:p>
            <a:pPr marL="457200" lvl="0">
              <a:lnSpc>
                <a:spcPct val="90000"/>
              </a:lnSpc>
              <a:defRPr/>
            </a:pPr>
            <a:endParaRPr lang="en-US" altLang="ko-KR" sz="12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657120" lvl="0" indent="-199920">
              <a:lnSpc>
                <a:spcPct val="90000"/>
              </a:lnSpc>
              <a:buFont typeface="Arial"/>
              <a:buChar char="•"/>
              <a:defRPr/>
            </a:pPr>
            <a:r>
              <a:rPr lang="en-US" altLang="ko-KR" sz="14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EDA</a:t>
            </a:r>
          </a:p>
          <a:p>
            <a:pPr marL="657120" indent="-199920">
              <a:lnSpc>
                <a:spcPct val="90000"/>
              </a:lnSpc>
              <a:buFont typeface="Arial"/>
              <a:buChar char="•"/>
              <a:defRPr/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Hyperparameter </a:t>
            </a:r>
            <a:r>
              <a:rPr lang="ko-KR" altLang="en-US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조정</a:t>
            </a:r>
            <a:endParaRPr lang="en-US" altLang="ko-KR" sz="14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657120" lvl="0" indent="-199920">
              <a:lnSpc>
                <a:spcPct val="90000"/>
              </a:lnSpc>
              <a:buFont typeface="Arial"/>
              <a:buChar char="•"/>
              <a:defRPr/>
            </a:pP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최종 모형 구현</a:t>
            </a:r>
          </a:p>
          <a:p>
            <a:pPr marL="657120" lvl="0" indent="-199920">
              <a:lnSpc>
                <a:spcPct val="90000"/>
              </a:lnSpc>
              <a:buFont typeface="Arial"/>
              <a:buChar char="•"/>
              <a:defRPr/>
            </a:pP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발표</a:t>
            </a:r>
          </a:p>
        </p:txBody>
      </p:sp>
      <p:sp>
        <p:nvSpPr>
          <p:cNvPr id="34" name="가로 글상자 33"/>
          <p:cNvSpPr txBox="1"/>
          <p:nvPr/>
        </p:nvSpPr>
        <p:spPr>
          <a:xfrm>
            <a:off x="10310473" y="4387835"/>
            <a:ext cx="2126646" cy="138499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lvl="0">
              <a:buClr>
                <a:srgbClr val="000000"/>
              </a:buClr>
              <a:defRPr/>
            </a:pPr>
            <a:r>
              <a:rPr lang="ko-KR" altLang="en-US" sz="1400" b="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오서영</a:t>
            </a:r>
            <a:r>
              <a:rPr lang="en-US" altLang="ko-KR" sz="14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수학과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팀원</a:t>
            </a:r>
            <a:r>
              <a:rPr lang="en-US" altLang="ko-KR" sz="14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L="199920" lvl="0" indent="-199920">
              <a:buClr>
                <a:srgbClr val="000000"/>
              </a:buClr>
              <a:buFont typeface="Arial"/>
              <a:buChar char="•"/>
              <a:defRPr/>
            </a:pPr>
            <a:endParaRPr lang="en-US" altLang="ko-KR" sz="1400" b="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99920" lvl="0" indent="-199920">
              <a:buClr>
                <a:srgbClr val="000000"/>
              </a:buClr>
              <a:buFont typeface="Arial"/>
              <a:buChar char="•"/>
              <a:defRPr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EDA</a:t>
            </a:r>
            <a:endParaRPr lang="en-US" altLang="ko-KR" sz="14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99920" lvl="0" indent="-199920">
              <a:buClr>
                <a:srgbClr val="000000"/>
              </a:buClr>
              <a:buFont typeface="Arial"/>
              <a:buChar char="•"/>
              <a:defRPr/>
            </a:pP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픽셀 분포 시각화</a:t>
            </a:r>
          </a:p>
          <a:p>
            <a:pPr marL="199920" lvl="0" indent="-199920">
              <a:buClr>
                <a:srgbClr val="000000"/>
              </a:buClr>
              <a:buFont typeface="Arial"/>
              <a:buChar char="•"/>
              <a:defRPr/>
            </a:pPr>
            <a:r>
              <a:rPr lang="en-US" altLang="ko-KR" sz="14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SSL </a:t>
            </a: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구현</a:t>
            </a:r>
            <a:endParaRPr lang="en-US" altLang="ko-KR" sz="14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99920" lvl="0" indent="-199920">
              <a:buClr>
                <a:srgbClr val="000000"/>
              </a:buClr>
              <a:buFont typeface="Arial"/>
              <a:buChar char="•"/>
              <a:defRPr/>
            </a:pPr>
            <a:r>
              <a:rPr lang="en-US" altLang="ko-KR" sz="14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PP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제작</a:t>
            </a:r>
            <a:endParaRPr lang="ko-KR" altLang="en-US" sz="14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가로 글상자 34"/>
          <p:cNvSpPr txBox="1"/>
          <p:nvPr/>
        </p:nvSpPr>
        <p:spPr>
          <a:xfrm>
            <a:off x="3456527" y="2370648"/>
            <a:ext cx="2767673" cy="124649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457200" lvl="0">
              <a:lnSpc>
                <a:spcPct val="90000"/>
              </a:lnSpc>
              <a:defRPr/>
            </a:pPr>
            <a:r>
              <a:rPr lang="ko-KR" altLang="en-US" sz="14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허지혜</a:t>
            </a:r>
            <a:r>
              <a:rPr lang="en-US" altLang="ko-KR" sz="14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(</a:t>
            </a:r>
            <a:r>
              <a:rPr lang="ko-KR" altLang="en-US" sz="14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정보통계학과</a:t>
            </a:r>
            <a:r>
              <a:rPr lang="en-US" altLang="ko-KR" sz="14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, </a:t>
            </a:r>
            <a:r>
              <a:rPr lang="ko-KR" altLang="en-US" sz="14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팀장</a:t>
            </a:r>
            <a:r>
              <a:rPr lang="en-US" altLang="ko-KR" sz="14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)</a:t>
            </a:r>
          </a:p>
          <a:p>
            <a:pPr marL="457200" lvl="0">
              <a:lnSpc>
                <a:spcPct val="90000"/>
              </a:lnSpc>
              <a:defRPr/>
            </a:pPr>
            <a:endParaRPr lang="en-US" altLang="ko-KR" sz="14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657120" lvl="0" indent="-199920">
              <a:lnSpc>
                <a:spcPct val="90000"/>
              </a:lnSpc>
              <a:buFont typeface="Arial"/>
              <a:buChar char="•"/>
              <a:defRPr/>
            </a:pPr>
            <a:r>
              <a:rPr lang="en-US" altLang="ko-KR" sz="14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EDA</a:t>
            </a:r>
          </a:p>
          <a:p>
            <a:pPr marL="657120" lvl="0" indent="-199920">
              <a:buFont typeface="Arial"/>
              <a:buChar char="•"/>
              <a:defRPr/>
            </a:pPr>
            <a:r>
              <a:rPr lang="ko-KR" altLang="en-US" sz="12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이상치 제거 딥러닝 시도</a:t>
            </a:r>
            <a:endParaRPr lang="en-US" altLang="ko-KR" sz="12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657120" lvl="0" indent="-199920">
              <a:lnSpc>
                <a:spcPct val="90000"/>
              </a:lnSpc>
              <a:buFont typeface="Arial"/>
              <a:buChar char="•"/>
              <a:defRPr/>
            </a:pPr>
            <a:r>
              <a:rPr lang="en-US" sz="1400" dirty="0" err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ConvNext</a:t>
            </a:r>
            <a:r>
              <a:rPr lang="en-US" altLang="ko-KR" sz="14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구현</a:t>
            </a:r>
            <a:endParaRPr lang="en-US" altLang="ko-KR" sz="14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657120" lvl="0" indent="-199920">
              <a:lnSpc>
                <a:spcPct val="90000"/>
              </a:lnSpc>
              <a:buFont typeface="Arial"/>
              <a:buChar char="•"/>
              <a:defRPr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모형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Class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구현</a:t>
            </a:r>
            <a:endParaRPr lang="ko-KR" altLang="en-US" sz="14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7" name="Google Shape;236;g17ddca6d186_0_14"/>
          <p:cNvSpPr txBox="1">
            <a:spLocks noGrp="1"/>
          </p:cNvSpPr>
          <p:nvPr>
            <p:ph type="title"/>
          </p:nvPr>
        </p:nvSpPr>
        <p:spPr>
          <a:xfrm>
            <a:off x="363550" y="406400"/>
            <a:ext cx="11721300" cy="856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  <a:defRPr/>
            </a:pPr>
            <a:r>
              <a:rPr kumimoji="0" lang="ko-KR" altLang="en-US" sz="4000" b="1" i="0" strike="noStrike" kern="0" cap="none" spc="0" normalizeH="0" baseline="0">
                <a:solidFill>
                  <a:srgbClr val="3A3838"/>
                </a:solidFill>
                <a:latin typeface="맑은 고딕"/>
                <a:ea typeface="맑은 고딕"/>
                <a:cs typeface="Calibri"/>
                <a:sym typeface="Calibri"/>
              </a:rPr>
              <a:t>구성원 역할</a:t>
            </a:r>
          </a:p>
        </p:txBody>
      </p:sp>
      <p:sp>
        <p:nvSpPr>
          <p:cNvPr id="2" name="육각형 1">
            <a:extLst>
              <a:ext uri="{FF2B5EF4-FFF2-40B4-BE49-F238E27FC236}">
                <a16:creationId xmlns:a16="http://schemas.microsoft.com/office/drawing/2014/main" id="{C9600464-B2E8-C9E7-C456-096186BF56A5}"/>
              </a:ext>
            </a:extLst>
          </p:cNvPr>
          <p:cNvSpPr/>
          <p:nvPr/>
        </p:nvSpPr>
        <p:spPr>
          <a:xfrm rot="1783169">
            <a:off x="1865308" y="2013928"/>
            <a:ext cx="2079672" cy="1810612"/>
          </a:xfrm>
          <a:prstGeom prst="hexagon">
            <a:avLst>
              <a:gd name="adj" fmla="val 28291"/>
              <a:gd name="vf" fmla="val 115470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육각형 2">
            <a:extLst>
              <a:ext uri="{FF2B5EF4-FFF2-40B4-BE49-F238E27FC236}">
                <a16:creationId xmlns:a16="http://schemas.microsoft.com/office/drawing/2014/main" id="{20F7C5D8-A6B8-8127-C27B-39F68EF05092}"/>
              </a:ext>
            </a:extLst>
          </p:cNvPr>
          <p:cNvSpPr/>
          <p:nvPr/>
        </p:nvSpPr>
        <p:spPr>
          <a:xfrm rot="1783169">
            <a:off x="6271115" y="1918979"/>
            <a:ext cx="2079672" cy="1810612"/>
          </a:xfrm>
          <a:prstGeom prst="hexagon">
            <a:avLst>
              <a:gd name="adj" fmla="val 28291"/>
              <a:gd name="vf" fmla="val 115470"/>
            </a:avLst>
          </a:prstGeom>
          <a:blipFill dpi="0" rotWithShape="0">
            <a:blip r:embed="rId4"/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육각형 4">
            <a:extLst>
              <a:ext uri="{FF2B5EF4-FFF2-40B4-BE49-F238E27FC236}">
                <a16:creationId xmlns:a16="http://schemas.microsoft.com/office/drawing/2014/main" id="{BE6105B7-25A8-C998-559A-703F49F47597}"/>
              </a:ext>
            </a:extLst>
          </p:cNvPr>
          <p:cNvSpPr/>
          <p:nvPr/>
        </p:nvSpPr>
        <p:spPr>
          <a:xfrm rot="1783169">
            <a:off x="8223400" y="4008153"/>
            <a:ext cx="2079672" cy="1810612"/>
          </a:xfrm>
          <a:prstGeom prst="hexagon">
            <a:avLst>
              <a:gd name="adj" fmla="val 28291"/>
              <a:gd name="vf" fmla="val 115470"/>
            </a:avLst>
          </a:prstGeom>
          <a:blipFill dpi="0" rotWithShape="0">
            <a:blip r:embed="rId5"/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육각형 5">
            <a:extLst>
              <a:ext uri="{FF2B5EF4-FFF2-40B4-BE49-F238E27FC236}">
                <a16:creationId xmlns:a16="http://schemas.microsoft.com/office/drawing/2014/main" id="{CB7B92FB-284A-5048-9DE8-574DC84D7B7F}"/>
              </a:ext>
            </a:extLst>
          </p:cNvPr>
          <p:cNvSpPr/>
          <p:nvPr/>
        </p:nvSpPr>
        <p:spPr>
          <a:xfrm rot="1783169">
            <a:off x="4058831" y="4008153"/>
            <a:ext cx="2079672" cy="1810612"/>
          </a:xfrm>
          <a:prstGeom prst="hexagon">
            <a:avLst>
              <a:gd name="adj" fmla="val 28291"/>
              <a:gd name="vf" fmla="val 115470"/>
            </a:avLst>
          </a:prstGeom>
          <a:blipFill dpi="0" rotWithShape="0">
            <a:blip r:embed="rId6"/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육각형 6">
            <a:extLst>
              <a:ext uri="{FF2B5EF4-FFF2-40B4-BE49-F238E27FC236}">
                <a16:creationId xmlns:a16="http://schemas.microsoft.com/office/drawing/2014/main" id="{95640BFE-655C-A5CD-EEDC-9C6B0E59581C}"/>
              </a:ext>
            </a:extLst>
          </p:cNvPr>
          <p:cNvSpPr/>
          <p:nvPr/>
        </p:nvSpPr>
        <p:spPr>
          <a:xfrm rot="1783169">
            <a:off x="66914" y="4008153"/>
            <a:ext cx="2079672" cy="1810612"/>
          </a:xfrm>
          <a:prstGeom prst="hexagon">
            <a:avLst>
              <a:gd name="adj" fmla="val 28291"/>
              <a:gd name="vf" fmla="val 115470"/>
            </a:avLst>
          </a:prstGeom>
          <a:blipFill dpi="0" rotWithShape="0">
            <a:blip r:embed="rId7"/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235;g17ddca6d186_0_14"/>
          <p:cNvPicPr/>
          <p:nvPr/>
        </p:nvPicPr>
        <p:blipFill rotWithShape="1"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031121" y="1872500"/>
            <a:ext cx="10487779" cy="4260445"/>
          </a:xfrm>
          <a:prstGeom prst="rect">
            <a:avLst/>
          </a:prstGeom>
        </p:spPr>
      </p:pic>
      <p:sp>
        <p:nvSpPr>
          <p:cNvPr id="9" name="Google Shape;236;g17ddca6d186_0_14"/>
          <p:cNvSpPr txBox="1">
            <a:spLocks noGrp="1"/>
          </p:cNvSpPr>
          <p:nvPr>
            <p:ph type="title"/>
          </p:nvPr>
        </p:nvSpPr>
        <p:spPr>
          <a:xfrm>
            <a:off x="363550" y="406400"/>
            <a:ext cx="11721300" cy="856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  <a:defRPr/>
            </a:pPr>
            <a:r>
              <a:rPr kumimoji="0" lang="ko-KR" altLang="en-US" sz="4000" b="1" i="0" strike="noStrike" kern="0" cap="none" spc="0" normalizeH="0" baseline="0">
                <a:solidFill>
                  <a:srgbClr val="3A3838"/>
                </a:solidFill>
                <a:latin typeface="맑은 고딕"/>
                <a:ea typeface="맑은 고딕"/>
                <a:cs typeface="Calibri"/>
                <a:sym typeface="Calibri"/>
              </a:rPr>
              <a:t>학습 계획 일정 및 결과정리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g17dfee62eba_2_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1670" cy="6858013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g17dfee62eba_2_7"/>
          <p:cNvSpPr txBox="1">
            <a:spLocks noGrp="1"/>
          </p:cNvSpPr>
          <p:nvPr>
            <p:ph type="title" idx="4294967295"/>
          </p:nvPr>
        </p:nvSpPr>
        <p:spPr>
          <a:xfrm>
            <a:off x="362044" y="404906"/>
            <a:ext cx="9864300" cy="8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4000"/>
              <a:buFont typeface="Calibri"/>
              <a:buNone/>
            </a:pPr>
            <a:r>
              <a:rPr lang="en-US" sz="4000" b="1" i="0" u="none" strike="noStrike" cap="none">
                <a:solidFill>
                  <a:srgbClr val="3A383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Calibri"/>
              </a:rPr>
              <a:t>About the Team</a:t>
            </a: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7" name="Google Shape;97;g17dfee62eba_2_7"/>
          <p:cNvSpPr txBox="1"/>
          <p:nvPr/>
        </p:nvSpPr>
        <p:spPr>
          <a:xfrm>
            <a:off x="9201958" y="2439815"/>
            <a:ext cx="2878800" cy="11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D73"/>
              </a:buClr>
              <a:buSzPts val="8000"/>
              <a:buFont typeface="Calibri"/>
              <a:buNone/>
            </a:pPr>
            <a:r>
              <a:rPr lang="en-US" sz="6600" b="1" i="0" u="none" strike="noStrike" cap="none">
                <a:solidFill>
                  <a:srgbClr val="223D7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DAMS</a:t>
            </a:r>
            <a:endParaRPr sz="11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8" name="Google Shape;98;g17dfee62eba_2_7"/>
          <p:cNvSpPr txBox="1"/>
          <p:nvPr/>
        </p:nvSpPr>
        <p:spPr>
          <a:xfrm>
            <a:off x="7454591" y="3194753"/>
            <a:ext cx="5062200" cy="8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Calibri"/>
              <a:buNone/>
            </a:pPr>
            <a:r>
              <a:rPr lang="en-US" sz="2400" b="1" i="0" u="none" strike="noStrike" cap="none">
                <a:solidFill>
                  <a:srgbClr val="59595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Data Analysis Math Statistics</a:t>
            </a:r>
            <a:endParaRPr sz="11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9" name="Google Shape;99;g17dfee62eba_2_7"/>
          <p:cNvSpPr txBox="1"/>
          <p:nvPr/>
        </p:nvSpPr>
        <p:spPr>
          <a:xfrm>
            <a:off x="8121702" y="3750913"/>
            <a:ext cx="4023983" cy="400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50" tIns="91450" rIns="91450" bIns="9145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b="0" i="0" u="none" strike="noStrike" cap="none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수학과와 정보통계학과가 모인 데이터 분석팀</a:t>
            </a: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육각형 9">
            <a:extLst>
              <a:ext uri="{FF2B5EF4-FFF2-40B4-BE49-F238E27FC236}">
                <a16:creationId xmlns:a16="http://schemas.microsoft.com/office/drawing/2014/main" id="{54853A3B-8297-889B-96F4-F4F518FB29BE}"/>
              </a:ext>
            </a:extLst>
          </p:cNvPr>
          <p:cNvSpPr/>
          <p:nvPr/>
        </p:nvSpPr>
        <p:spPr>
          <a:xfrm rot="1783169">
            <a:off x="1422736" y="1785477"/>
            <a:ext cx="2584220" cy="2249883"/>
          </a:xfrm>
          <a:prstGeom prst="hexagon">
            <a:avLst>
              <a:gd name="adj" fmla="val 28291"/>
              <a:gd name="vf" fmla="val 115470"/>
            </a:avLst>
          </a:prstGeom>
          <a:blipFill dpi="0" rotWithShape="0">
            <a:blip r:embed="rId4"/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육각형 11">
            <a:extLst>
              <a:ext uri="{FF2B5EF4-FFF2-40B4-BE49-F238E27FC236}">
                <a16:creationId xmlns:a16="http://schemas.microsoft.com/office/drawing/2014/main" id="{C388F93F-04E7-3D0B-A4A7-67767F7178FE}"/>
              </a:ext>
            </a:extLst>
          </p:cNvPr>
          <p:cNvSpPr/>
          <p:nvPr/>
        </p:nvSpPr>
        <p:spPr>
          <a:xfrm rot="1783169">
            <a:off x="3873998" y="1791410"/>
            <a:ext cx="2584220" cy="2249883"/>
          </a:xfrm>
          <a:prstGeom prst="hexagon">
            <a:avLst>
              <a:gd name="adj" fmla="val 28291"/>
              <a:gd name="vf" fmla="val 115470"/>
            </a:avLst>
          </a:prstGeom>
          <a:blipFill dpi="0" rotWithShape="0">
            <a:blip r:embed="rId5"/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육각형 12">
            <a:extLst>
              <a:ext uri="{FF2B5EF4-FFF2-40B4-BE49-F238E27FC236}">
                <a16:creationId xmlns:a16="http://schemas.microsoft.com/office/drawing/2014/main" id="{C16E0AAE-75F2-5FAF-8C1C-0B569F8161A4}"/>
              </a:ext>
            </a:extLst>
          </p:cNvPr>
          <p:cNvSpPr/>
          <p:nvPr/>
        </p:nvSpPr>
        <p:spPr>
          <a:xfrm rot="1783169">
            <a:off x="5070359" y="3861142"/>
            <a:ext cx="2584220" cy="2249883"/>
          </a:xfrm>
          <a:prstGeom prst="hexagon">
            <a:avLst>
              <a:gd name="adj" fmla="val 28291"/>
              <a:gd name="vf" fmla="val 115470"/>
            </a:avLst>
          </a:prstGeom>
          <a:blipFill dpi="0" rotWithShape="0">
            <a:blip r:embed="rId6"/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육각형 13">
            <a:extLst>
              <a:ext uri="{FF2B5EF4-FFF2-40B4-BE49-F238E27FC236}">
                <a16:creationId xmlns:a16="http://schemas.microsoft.com/office/drawing/2014/main" id="{A8EAD1AC-58BB-67B5-2CCC-75F9C4B844C5}"/>
              </a:ext>
            </a:extLst>
          </p:cNvPr>
          <p:cNvSpPr/>
          <p:nvPr/>
        </p:nvSpPr>
        <p:spPr>
          <a:xfrm rot="1783169">
            <a:off x="2619097" y="3855210"/>
            <a:ext cx="2584220" cy="2249883"/>
          </a:xfrm>
          <a:prstGeom prst="hexagon">
            <a:avLst>
              <a:gd name="adj" fmla="val 28291"/>
              <a:gd name="vf" fmla="val 115470"/>
            </a:avLst>
          </a:prstGeom>
          <a:blipFill dpi="0" rotWithShape="0">
            <a:blip r:embed="rId7"/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육각형 14">
            <a:extLst>
              <a:ext uri="{FF2B5EF4-FFF2-40B4-BE49-F238E27FC236}">
                <a16:creationId xmlns:a16="http://schemas.microsoft.com/office/drawing/2014/main" id="{46FA9C6A-A6F6-8F9C-60D6-C4EB3E6CB286}"/>
              </a:ext>
            </a:extLst>
          </p:cNvPr>
          <p:cNvSpPr/>
          <p:nvPr/>
        </p:nvSpPr>
        <p:spPr>
          <a:xfrm rot="1783169">
            <a:off x="168842" y="3849280"/>
            <a:ext cx="2584220" cy="2249883"/>
          </a:xfrm>
          <a:prstGeom prst="hexagon">
            <a:avLst>
              <a:gd name="adj" fmla="val 28291"/>
              <a:gd name="vf" fmla="val 115470"/>
            </a:avLst>
          </a:prstGeom>
          <a:blipFill dpi="0" rotWithShape="0">
            <a:blip r:embed="rId8"/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g17a6ed5a540_0_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g17a6ed5a540_0_19"/>
          <p:cNvSpPr txBox="1">
            <a:spLocks noGrp="1"/>
          </p:cNvSpPr>
          <p:nvPr>
            <p:ph type="title"/>
          </p:nvPr>
        </p:nvSpPr>
        <p:spPr>
          <a:xfrm>
            <a:off x="363552" y="406401"/>
            <a:ext cx="9862800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 b="1">
                <a:solidFill>
                  <a:srgbClr val="3A3838"/>
                </a:solidFill>
                <a:latin typeface="+mj-ea"/>
                <a:ea typeface="+mj-ea"/>
              </a:rPr>
              <a:t>All Missions</a:t>
            </a:r>
            <a:endParaRPr sz="4000" b="1">
              <a:solidFill>
                <a:srgbClr val="3A3838"/>
              </a:solidFill>
              <a:latin typeface="+mj-ea"/>
              <a:ea typeface="+mj-ea"/>
              <a:sym typeface="Calibri"/>
            </a:endParaRPr>
          </a:p>
        </p:txBody>
      </p:sp>
      <p:sp>
        <p:nvSpPr>
          <p:cNvPr id="106" name="Google Shape;106;g17a6ed5a540_0_19"/>
          <p:cNvSpPr/>
          <p:nvPr/>
        </p:nvSpPr>
        <p:spPr>
          <a:xfrm>
            <a:off x="379925" y="2319450"/>
            <a:ext cx="3454500" cy="3457200"/>
          </a:xfrm>
          <a:prstGeom prst="ellipse">
            <a:avLst/>
          </a:prstGeom>
          <a:solidFill>
            <a:srgbClr val="223D73"/>
          </a:solidFill>
          <a:ln w="9525" cap="flat" cmpd="sng">
            <a:solidFill>
              <a:srgbClr val="223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1" i="0" u="none" strike="noStrike" cap="none">
                <a:solidFill>
                  <a:schemeClr val="lt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EDA</a:t>
            </a:r>
            <a:endParaRPr sz="5000" b="1" i="0" u="none" strike="noStrike" cap="none">
              <a:solidFill>
                <a:schemeClr val="lt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</p:txBody>
      </p:sp>
      <p:sp>
        <p:nvSpPr>
          <p:cNvPr id="107" name="Google Shape;107;g17a6ed5a540_0_19"/>
          <p:cNvSpPr/>
          <p:nvPr/>
        </p:nvSpPr>
        <p:spPr>
          <a:xfrm>
            <a:off x="4368756" y="2319450"/>
            <a:ext cx="3454500" cy="3457200"/>
          </a:xfrm>
          <a:prstGeom prst="ellipse">
            <a:avLst/>
          </a:prstGeom>
          <a:solidFill>
            <a:srgbClr val="223D73"/>
          </a:solidFill>
          <a:ln w="9525" cap="flat" cmpd="sng">
            <a:solidFill>
              <a:srgbClr val="223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>
                <a:solidFill>
                  <a:schemeClr val="lt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Remove</a:t>
            </a:r>
            <a:endParaRPr sz="4000" b="1">
              <a:solidFill>
                <a:schemeClr val="lt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>
                <a:solidFill>
                  <a:schemeClr val="lt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Photos</a:t>
            </a:r>
            <a:endParaRPr sz="4000" b="1">
              <a:solidFill>
                <a:schemeClr val="lt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</p:txBody>
      </p:sp>
      <p:sp>
        <p:nvSpPr>
          <p:cNvPr id="108" name="Google Shape;108;g17a6ed5a540_0_19"/>
          <p:cNvSpPr/>
          <p:nvPr/>
        </p:nvSpPr>
        <p:spPr>
          <a:xfrm>
            <a:off x="8357587" y="2319450"/>
            <a:ext cx="3454500" cy="3457200"/>
          </a:xfrm>
          <a:prstGeom prst="ellipse">
            <a:avLst/>
          </a:prstGeom>
          <a:solidFill>
            <a:srgbClr val="223D73"/>
          </a:solidFill>
          <a:ln w="9525" cap="flat" cmpd="sng">
            <a:solidFill>
              <a:srgbClr val="223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endParaRPr sz="3800" b="1" i="0" u="none" strike="noStrike" cap="none">
              <a:solidFill>
                <a:schemeClr val="lt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</p:txBody>
      </p:sp>
      <p:sp>
        <p:nvSpPr>
          <p:cNvPr id="109" name="Google Shape;109;g17a6ed5a540_0_19"/>
          <p:cNvSpPr txBox="1"/>
          <p:nvPr/>
        </p:nvSpPr>
        <p:spPr>
          <a:xfrm>
            <a:off x="8422525" y="3429000"/>
            <a:ext cx="3324600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600" b="1">
                <a:solidFill>
                  <a:schemeClr val="lt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Classification</a:t>
            </a:r>
            <a:endParaRPr sz="3600" b="1">
              <a:solidFill>
                <a:schemeClr val="lt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600" b="1">
                <a:solidFill>
                  <a:schemeClr val="lt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(20 classes)</a:t>
            </a:r>
            <a:endParaRPr sz="3600" b="1">
              <a:solidFill>
                <a:schemeClr val="lt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</p:txBody>
      </p:sp>
      <p:sp>
        <p:nvSpPr>
          <p:cNvPr id="110" name="Google Shape;110;g17a6ed5a540_0_19"/>
          <p:cNvSpPr txBox="1"/>
          <p:nvPr/>
        </p:nvSpPr>
        <p:spPr>
          <a:xfrm>
            <a:off x="1911125" y="2376450"/>
            <a:ext cx="3921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rgbClr val="F1C23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1</a:t>
            </a:r>
            <a:endParaRPr sz="3000" b="1">
              <a:solidFill>
                <a:srgbClr val="F1C23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11" name="Google Shape;111;g17a6ed5a540_0_19"/>
          <p:cNvSpPr txBox="1"/>
          <p:nvPr/>
        </p:nvSpPr>
        <p:spPr>
          <a:xfrm>
            <a:off x="5899950" y="2376450"/>
            <a:ext cx="3921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rgbClr val="F1C23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2</a:t>
            </a:r>
            <a:endParaRPr sz="3000" b="1">
              <a:solidFill>
                <a:srgbClr val="F1C23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12" name="Google Shape;112;g17a6ed5a540_0_19"/>
          <p:cNvSpPr txBox="1"/>
          <p:nvPr/>
        </p:nvSpPr>
        <p:spPr>
          <a:xfrm>
            <a:off x="9888775" y="2376450"/>
            <a:ext cx="3921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rgbClr val="F1C23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3</a:t>
            </a:r>
            <a:endParaRPr sz="3000" b="1">
              <a:solidFill>
                <a:srgbClr val="F1C23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g17a6ed5a540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g17a6ed5a540_0_31"/>
          <p:cNvSpPr txBox="1">
            <a:spLocks noGrp="1"/>
          </p:cNvSpPr>
          <p:nvPr>
            <p:ph type="title"/>
          </p:nvPr>
        </p:nvSpPr>
        <p:spPr>
          <a:xfrm>
            <a:off x="363552" y="406401"/>
            <a:ext cx="9862800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 b="1">
                <a:solidFill>
                  <a:srgbClr val="3A3838"/>
                </a:solidFill>
              </a:rPr>
              <a:t>Mission #1</a:t>
            </a:r>
            <a:r>
              <a:rPr lang="en-US" sz="4000">
                <a:solidFill>
                  <a:srgbClr val="3A3838"/>
                </a:solidFill>
              </a:rPr>
              <a:t> : </a:t>
            </a:r>
            <a:r>
              <a:rPr lang="en-US" sz="4000" b="1" u="sng">
                <a:solidFill>
                  <a:srgbClr val="3A3838"/>
                </a:solidFill>
              </a:rPr>
              <a:t>EDA</a:t>
            </a:r>
            <a:endParaRPr sz="4000" b="1" u="sng">
              <a:solidFill>
                <a:srgbClr val="3A3838"/>
              </a:solidFill>
            </a:endParaRPr>
          </a:p>
        </p:txBody>
      </p:sp>
      <p:sp>
        <p:nvSpPr>
          <p:cNvPr id="119" name="Google Shape;119;g17a6ed5a540_0_31"/>
          <p:cNvSpPr/>
          <p:nvPr/>
        </p:nvSpPr>
        <p:spPr>
          <a:xfrm>
            <a:off x="287350" y="1649350"/>
            <a:ext cx="7513500" cy="4651200"/>
          </a:xfrm>
          <a:prstGeom prst="rect">
            <a:avLst/>
          </a:prstGeom>
          <a:solidFill>
            <a:srgbClr val="223D7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120" name="Google Shape;120;g17a6ed5a540_0_31"/>
          <p:cNvSpPr txBox="1"/>
          <p:nvPr/>
        </p:nvSpPr>
        <p:spPr>
          <a:xfrm>
            <a:off x="385775" y="5838825"/>
            <a:ext cx="7375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Fig. 클래스 별 이미지 데이터 개수 분포</a:t>
            </a:r>
            <a:endParaRPr sz="1800"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121" name="Google Shape;121;g17a6ed5a540_0_3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3558" y="1725567"/>
            <a:ext cx="7375606" cy="4124698"/>
          </a:xfrm>
          <a:prstGeom prst="rect">
            <a:avLst/>
          </a:prstGeom>
          <a:solidFill>
            <a:srgbClr val="223D73"/>
          </a:solidFill>
          <a:ln>
            <a:noFill/>
          </a:ln>
        </p:spPr>
      </p:pic>
      <p:sp>
        <p:nvSpPr>
          <p:cNvPr id="122" name="Google Shape;122;g17a6ed5a540_0_31"/>
          <p:cNvSpPr/>
          <p:nvPr/>
        </p:nvSpPr>
        <p:spPr>
          <a:xfrm>
            <a:off x="8215325" y="1857375"/>
            <a:ext cx="685800" cy="614358"/>
          </a:xfrm>
          <a:prstGeom prst="flowChartMultidocumen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3" name="Google Shape;123;g17a6ed5a540_0_31"/>
          <p:cNvSpPr txBox="1"/>
          <p:nvPr/>
        </p:nvSpPr>
        <p:spPr>
          <a:xfrm>
            <a:off x="8428400" y="1857375"/>
            <a:ext cx="34731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5" tIns="56250" rIns="112525" bIns="5625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`L2_25`와 `L2_33`</a:t>
            </a:r>
            <a:endParaRPr sz="21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클래스의 이미지가</a:t>
            </a:r>
            <a:endParaRPr sz="21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전체 이미지 개수의</a:t>
            </a:r>
            <a:endParaRPr sz="21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절반 정도를 차지함</a:t>
            </a:r>
            <a:endParaRPr sz="21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endParaRPr sz="21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-US" sz="24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➔ </a:t>
            </a:r>
            <a:r>
              <a:rPr lang="en-US" sz="24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Imbalanced Data</a:t>
            </a:r>
            <a:endParaRPr sz="24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g17ea3ea6fec_0_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g17ea3ea6fec_0_42"/>
          <p:cNvSpPr txBox="1">
            <a:spLocks noGrp="1"/>
          </p:cNvSpPr>
          <p:nvPr>
            <p:ph type="title"/>
          </p:nvPr>
        </p:nvSpPr>
        <p:spPr>
          <a:xfrm>
            <a:off x="363552" y="406401"/>
            <a:ext cx="9862800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 b="1">
                <a:solidFill>
                  <a:srgbClr val="3A3838"/>
                </a:solidFill>
              </a:rPr>
              <a:t>Mission #1</a:t>
            </a:r>
            <a:r>
              <a:rPr lang="en-US" sz="4000">
                <a:solidFill>
                  <a:srgbClr val="3A3838"/>
                </a:solidFill>
              </a:rPr>
              <a:t> : </a:t>
            </a:r>
            <a:r>
              <a:rPr lang="en-US" sz="4000" b="1" u="sng">
                <a:solidFill>
                  <a:srgbClr val="3A3838"/>
                </a:solidFill>
              </a:rPr>
              <a:t>EDA</a:t>
            </a:r>
            <a:endParaRPr sz="4000" b="1" u="sng">
              <a:solidFill>
                <a:srgbClr val="3A3838"/>
              </a:solidFill>
            </a:endParaRPr>
          </a:p>
        </p:txBody>
      </p:sp>
      <p:sp>
        <p:nvSpPr>
          <p:cNvPr id="130" name="Google Shape;130;g17ea3ea6fec_0_42"/>
          <p:cNvSpPr/>
          <p:nvPr/>
        </p:nvSpPr>
        <p:spPr>
          <a:xfrm>
            <a:off x="728675" y="1843075"/>
            <a:ext cx="685800" cy="614358"/>
          </a:xfrm>
          <a:prstGeom prst="flowChartMultidocumen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1" name="Google Shape;131;g17ea3ea6fec_0_42"/>
          <p:cNvSpPr txBox="1"/>
          <p:nvPr/>
        </p:nvSpPr>
        <p:spPr>
          <a:xfrm>
            <a:off x="1052999" y="2571749"/>
            <a:ext cx="10751073" cy="1418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5" tIns="56250" rIns="112525" bIns="56250" anchor="t" anchorCtr="0">
            <a:noAutofit/>
          </a:bodyPr>
          <a:lstStyle/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anum Gothic"/>
              <a:buAutoNum type="arabicPeriod"/>
            </a:pPr>
            <a:r>
              <a:rPr 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`L2_25`와 `L2_33` 클래스</a:t>
            </a:r>
            <a:r>
              <a:rPr lang="ko-KR" alt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들을</a:t>
            </a:r>
            <a:r>
              <a:rPr 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 제외한 나머지 클래스들의 데이터 개수 평균값을 계산</a:t>
            </a:r>
            <a:endParaRPr sz="21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9525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</a:pPr>
            <a:r>
              <a:rPr 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2. `L2_25`와 `L2_33` 클래스</a:t>
            </a:r>
            <a:r>
              <a:rPr lang="ko-KR" alt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들에</a:t>
            </a:r>
            <a:r>
              <a:rPr 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 대하여 under-sampling 진행 </a:t>
            </a:r>
          </a:p>
          <a:p>
            <a:pPr marL="9525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</a:pPr>
            <a:r>
              <a:rPr 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 </a:t>
            </a:r>
            <a:endParaRPr sz="21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9525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</a:pPr>
            <a:r>
              <a:rPr 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3. 앞서 계산한 평균 개수만큼 데이터를 랜덤으로 추출하여 Mission #3의 학습에 활용</a:t>
            </a:r>
            <a:endParaRPr sz="21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</p:txBody>
      </p:sp>
      <p:sp>
        <p:nvSpPr>
          <p:cNvPr id="132" name="Google Shape;132;g17ea3ea6fec_0_42"/>
          <p:cNvSpPr txBox="1"/>
          <p:nvPr/>
        </p:nvSpPr>
        <p:spPr>
          <a:xfrm>
            <a:off x="1610200" y="1891650"/>
            <a:ext cx="47049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Imbalanced Data 처리</a:t>
            </a:r>
            <a:endParaRPr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g17ea3ea6fec_0_6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g17ea3ea6fec_0_68"/>
          <p:cNvSpPr txBox="1">
            <a:spLocks noGrp="1"/>
          </p:cNvSpPr>
          <p:nvPr>
            <p:ph type="title"/>
          </p:nvPr>
        </p:nvSpPr>
        <p:spPr>
          <a:xfrm>
            <a:off x="363552" y="406401"/>
            <a:ext cx="9862800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 b="1">
                <a:solidFill>
                  <a:srgbClr val="3A3838"/>
                </a:solidFill>
              </a:rPr>
              <a:t>Mission #1</a:t>
            </a:r>
            <a:r>
              <a:rPr lang="en-US" sz="4000">
                <a:solidFill>
                  <a:srgbClr val="3A3838"/>
                </a:solidFill>
              </a:rPr>
              <a:t> : </a:t>
            </a:r>
            <a:r>
              <a:rPr lang="en-US" sz="4000" b="1" u="sng">
                <a:solidFill>
                  <a:srgbClr val="3A3838"/>
                </a:solidFill>
              </a:rPr>
              <a:t>EDA</a:t>
            </a:r>
            <a:endParaRPr sz="4000" b="1" u="sng">
              <a:solidFill>
                <a:srgbClr val="3A3838"/>
              </a:solidFill>
            </a:endParaRPr>
          </a:p>
        </p:txBody>
      </p:sp>
      <p:sp>
        <p:nvSpPr>
          <p:cNvPr id="139" name="Google Shape;139;g17ea3ea6fec_0_68"/>
          <p:cNvSpPr/>
          <p:nvPr/>
        </p:nvSpPr>
        <p:spPr>
          <a:xfrm>
            <a:off x="287350" y="1649350"/>
            <a:ext cx="7513500" cy="4651200"/>
          </a:xfrm>
          <a:prstGeom prst="rect">
            <a:avLst/>
          </a:prstGeom>
          <a:solidFill>
            <a:srgbClr val="223D7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140" name="Google Shape;140;g17ea3ea6fec_0_68"/>
          <p:cNvSpPr txBox="1"/>
          <p:nvPr/>
        </p:nvSpPr>
        <p:spPr>
          <a:xfrm>
            <a:off x="385775" y="5838825"/>
            <a:ext cx="7375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Fig. 일러스트와 실사 사진에 대한 통계량 heatmap</a:t>
            </a:r>
            <a:endParaRPr sz="1800"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41" name="Google Shape;141;g17ea3ea6fec_0_68"/>
          <p:cNvSpPr/>
          <p:nvPr/>
        </p:nvSpPr>
        <p:spPr>
          <a:xfrm>
            <a:off x="8101025" y="1857375"/>
            <a:ext cx="685800" cy="614358"/>
          </a:xfrm>
          <a:prstGeom prst="flowChartMultidocumen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2" name="Google Shape;142;g17ea3ea6fec_0_68"/>
          <p:cNvSpPr txBox="1"/>
          <p:nvPr/>
        </p:nvSpPr>
        <p:spPr>
          <a:xfrm>
            <a:off x="8901125" y="1857375"/>
            <a:ext cx="32157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5" tIns="56250" rIns="112525" bIns="562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-US" sz="21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Row 1~4 : </a:t>
            </a:r>
            <a:endParaRPr sz="21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임의의 실사 4장</a:t>
            </a:r>
            <a:endParaRPr sz="21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-US" sz="21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Row 5~8 : </a:t>
            </a:r>
            <a:endParaRPr sz="21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임의의 일러스트 4장</a:t>
            </a:r>
            <a:endParaRPr sz="21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endParaRPr sz="21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-US" sz="21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사용한 통계량:</a:t>
            </a:r>
            <a:endParaRPr sz="21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Mode, Q10~Q90 (Quantile)</a:t>
            </a:r>
            <a:endParaRPr sz="21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</p:txBody>
      </p:sp>
      <p:pic>
        <p:nvPicPr>
          <p:cNvPr id="143" name="Google Shape;143;g17ea3ea6fec_0_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550" y="1709500"/>
            <a:ext cx="7375499" cy="4086196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17ea3ea6fec_0_68"/>
          <p:cNvSpPr txBox="1"/>
          <p:nvPr/>
        </p:nvSpPr>
        <p:spPr>
          <a:xfrm>
            <a:off x="7985701" y="4767864"/>
            <a:ext cx="3918949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➔ </a:t>
            </a:r>
            <a:r>
              <a:rPr lang="en-US" sz="20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실사</a:t>
            </a:r>
            <a:r>
              <a:rPr lang="ko-KR" altLang="en-US" sz="20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와</a:t>
            </a:r>
            <a:r>
              <a:rPr lang="en-US" sz="20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 일러스트의 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통계량 차이를 확인</a:t>
            </a:r>
            <a:endParaRPr sz="20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g17ea3ea6fec_0_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g17ea3ea6fec_0_85"/>
          <p:cNvSpPr txBox="1">
            <a:spLocks noGrp="1"/>
          </p:cNvSpPr>
          <p:nvPr>
            <p:ph type="title"/>
          </p:nvPr>
        </p:nvSpPr>
        <p:spPr>
          <a:xfrm>
            <a:off x="363552" y="406401"/>
            <a:ext cx="9862800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 b="1">
                <a:solidFill>
                  <a:srgbClr val="3A3838"/>
                </a:solidFill>
              </a:rPr>
              <a:t>Mission #1</a:t>
            </a:r>
            <a:r>
              <a:rPr lang="en-US" sz="4000">
                <a:solidFill>
                  <a:srgbClr val="3A3838"/>
                </a:solidFill>
              </a:rPr>
              <a:t> : </a:t>
            </a:r>
            <a:r>
              <a:rPr lang="en-US" sz="4000" b="1" u="sng">
                <a:solidFill>
                  <a:srgbClr val="3A3838"/>
                </a:solidFill>
              </a:rPr>
              <a:t>EDA</a:t>
            </a:r>
            <a:endParaRPr sz="4000" b="1" u="sng">
              <a:solidFill>
                <a:srgbClr val="3A3838"/>
              </a:solidFill>
            </a:endParaRPr>
          </a:p>
        </p:txBody>
      </p:sp>
      <p:sp>
        <p:nvSpPr>
          <p:cNvPr id="151" name="Google Shape;151;g17ea3ea6fec_0_85"/>
          <p:cNvSpPr/>
          <p:nvPr/>
        </p:nvSpPr>
        <p:spPr>
          <a:xfrm flipV="1">
            <a:off x="2733959" y="1500842"/>
            <a:ext cx="6640946" cy="3486961"/>
          </a:xfrm>
          <a:prstGeom prst="rect">
            <a:avLst/>
          </a:prstGeom>
          <a:solidFill>
            <a:srgbClr val="223D7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152" name="Google Shape;152;g17ea3ea6fec_0_85"/>
          <p:cNvSpPr txBox="1"/>
          <p:nvPr/>
        </p:nvSpPr>
        <p:spPr>
          <a:xfrm>
            <a:off x="3501609" y="4526108"/>
            <a:ext cx="4848058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Fig. 폴더 별 이미지 픽셀 Mode 분포 시각화</a:t>
            </a:r>
            <a:endParaRPr sz="1800" b="1"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53" name="Google Shape;153;g17ea3ea6fec_0_85"/>
          <p:cNvSpPr txBox="1"/>
          <p:nvPr/>
        </p:nvSpPr>
        <p:spPr>
          <a:xfrm>
            <a:off x="1116025" y="5058766"/>
            <a:ext cx="10998000" cy="14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다섯개 폴더에 대한 분포가 다름</a:t>
            </a:r>
            <a:endParaRPr sz="22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일러스트만 있는 폴더와 일러스트와 실사</a:t>
            </a:r>
            <a:r>
              <a:rPr lang="ko-KR" altLang="en-US" sz="22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가</a:t>
            </a:r>
            <a:r>
              <a:rPr lang="en-US" sz="22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 함께 포함된 폴더가 있음을 확인</a:t>
            </a:r>
            <a:endParaRPr sz="22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➔ </a:t>
            </a:r>
            <a:r>
              <a:rPr lang="en-US" sz="2200" u="sng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Mission #2</a:t>
            </a:r>
            <a:r>
              <a:rPr lang="en-US" sz="22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 : `L2_3`, `L2_12`, `L2_24`, `L2_41`, `L2_50` 라벨의 데이터만을 이용하여</a:t>
            </a:r>
            <a:endParaRPr sz="22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  <a:p>
            <a:pPr marL="18288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일러스트와 실사를 분류</a:t>
            </a:r>
            <a:endParaRPr sz="22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55" name="Google Shape;155;g17ea3ea6fec_0_85"/>
          <p:cNvSpPr/>
          <p:nvPr/>
        </p:nvSpPr>
        <p:spPr>
          <a:xfrm>
            <a:off x="363550" y="5158216"/>
            <a:ext cx="685800" cy="614358"/>
          </a:xfrm>
          <a:prstGeom prst="flowChartMultidocumen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56" name="Google Shape;156;g17ea3ea6fec_0_85"/>
          <p:cNvPicPr preferRelativeResize="0"/>
          <p:nvPr/>
        </p:nvPicPr>
        <p:blipFill rotWithShape="1">
          <a:blip r:embed="rId4">
            <a:alphaModFix/>
          </a:blip>
          <a:srcRect l="1506"/>
          <a:stretch/>
        </p:blipFill>
        <p:spPr>
          <a:xfrm>
            <a:off x="2798753" y="1565382"/>
            <a:ext cx="6520736" cy="29593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g17a6ed5a540_0_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47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g17a6ed5a540_0_36"/>
          <p:cNvSpPr txBox="1">
            <a:spLocks noGrp="1"/>
          </p:cNvSpPr>
          <p:nvPr>
            <p:ph type="title"/>
          </p:nvPr>
        </p:nvSpPr>
        <p:spPr>
          <a:xfrm>
            <a:off x="363550" y="406400"/>
            <a:ext cx="11721300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 b="1">
                <a:solidFill>
                  <a:srgbClr val="3A3838"/>
                </a:solidFill>
              </a:rPr>
              <a:t>Mission #2 : </a:t>
            </a:r>
            <a:r>
              <a:rPr lang="en-US" sz="4000" b="1" u="sng">
                <a:solidFill>
                  <a:srgbClr val="3A3838"/>
                </a:solidFill>
              </a:rPr>
              <a:t>Remove photos</a:t>
            </a:r>
            <a:endParaRPr sz="4000" b="1" u="sng">
              <a:solidFill>
                <a:srgbClr val="3A3838"/>
              </a:solidFill>
            </a:endParaRPr>
          </a:p>
        </p:txBody>
      </p:sp>
      <p:sp>
        <p:nvSpPr>
          <p:cNvPr id="164" name="Google Shape;164;g17a6ed5a540_0_36"/>
          <p:cNvSpPr/>
          <p:nvPr/>
        </p:nvSpPr>
        <p:spPr>
          <a:xfrm>
            <a:off x="363550" y="1568507"/>
            <a:ext cx="685800" cy="614358"/>
          </a:xfrm>
          <a:prstGeom prst="flowChartMultidocumen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5" name="Google Shape;165;g17a6ed5a540_0_36"/>
          <p:cNvSpPr txBox="1"/>
          <p:nvPr/>
        </p:nvSpPr>
        <p:spPr>
          <a:xfrm>
            <a:off x="7223586" y="2445951"/>
            <a:ext cx="4314821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5" tIns="56250" rIns="112525" bIns="56250" anchor="t" anchorCtr="0">
            <a:noAutofit/>
          </a:bodyPr>
          <a:lstStyle/>
          <a:p>
            <a:pPr marL="457200" marR="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anumGothic ExtraBold"/>
              <a:buAutoNum type="arabicPeriod"/>
            </a:pPr>
            <a:r>
              <a:rPr lang="en-US" sz="24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SSL의 Contrastive learning 기법을 활용하여 </a:t>
            </a:r>
            <a:endParaRPr sz="24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  <a:p>
            <a:pPr marL="45720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일러스트/실사 분류에 </a:t>
            </a:r>
          </a:p>
          <a:p>
            <a:pPr marL="45720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유용한 feature 추출</a:t>
            </a:r>
            <a:endParaRPr sz="24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67" name="Google Shape;167;g17a6ed5a540_0_36"/>
          <p:cNvSpPr txBox="1"/>
          <p:nvPr/>
        </p:nvSpPr>
        <p:spPr>
          <a:xfrm>
            <a:off x="1049351" y="1615875"/>
            <a:ext cx="10780624" cy="517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anum Gothic"/>
              <a:buChar char="●"/>
            </a:pPr>
            <a:r>
              <a:rPr lang="en-US" sz="20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일러스트/실사사진에 대한 정답 라벨이 없음 </a:t>
            </a:r>
            <a:r>
              <a:rPr lang="en-US" sz="24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➔</a:t>
            </a:r>
            <a:r>
              <a:rPr lang="en-US" sz="20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 </a:t>
            </a:r>
            <a:r>
              <a:rPr lang="en-US" sz="2000" b="1" u="sng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Self-supervised learning (SSL)</a:t>
            </a:r>
            <a:r>
              <a:rPr lang="en-US" sz="2000" b="1" u="sng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 </a:t>
            </a:r>
            <a:r>
              <a:rPr lang="en-US" sz="2000" u="sng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활용</a:t>
            </a:r>
            <a:r>
              <a:rPr lang="en-US" sz="20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 </a:t>
            </a:r>
            <a:endParaRPr sz="2000" b="1"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953965D-589A-C8B4-0329-2A27828AE7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586" y="2488429"/>
            <a:ext cx="6510390" cy="3658612"/>
          </a:xfrm>
          <a:prstGeom prst="rect">
            <a:avLst/>
          </a:prstGeom>
          <a:ln w="38100">
            <a:solidFill>
              <a:schemeClr val="accent5">
                <a:lumMod val="50000"/>
              </a:schemeClr>
            </a:solidFill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g17ea3ea6fec_0_1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g17ea3ea6fec_0_136"/>
          <p:cNvSpPr txBox="1">
            <a:spLocks noGrp="1"/>
          </p:cNvSpPr>
          <p:nvPr>
            <p:ph type="title"/>
          </p:nvPr>
        </p:nvSpPr>
        <p:spPr>
          <a:xfrm>
            <a:off x="363550" y="406400"/>
            <a:ext cx="11721300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 b="1">
                <a:solidFill>
                  <a:srgbClr val="3A3838"/>
                </a:solidFill>
              </a:rPr>
              <a:t>Mission #2 : </a:t>
            </a:r>
            <a:r>
              <a:rPr lang="en-US" sz="4000" b="1" u="sng">
                <a:solidFill>
                  <a:srgbClr val="3A3838"/>
                </a:solidFill>
              </a:rPr>
              <a:t>Remove photos</a:t>
            </a:r>
            <a:endParaRPr sz="4000" b="1" u="sng">
              <a:solidFill>
                <a:srgbClr val="3A3838"/>
              </a:solidFill>
            </a:endParaRPr>
          </a:p>
        </p:txBody>
      </p:sp>
      <p:sp>
        <p:nvSpPr>
          <p:cNvPr id="189" name="Google Shape;189;g17ea3ea6fec_0_136"/>
          <p:cNvSpPr/>
          <p:nvPr/>
        </p:nvSpPr>
        <p:spPr>
          <a:xfrm>
            <a:off x="363550" y="2181250"/>
            <a:ext cx="685800" cy="614358"/>
          </a:xfrm>
          <a:prstGeom prst="flowChartMultidocumen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0" name="Google Shape;190;g17ea3ea6fec_0_136"/>
          <p:cNvSpPr txBox="1"/>
          <p:nvPr/>
        </p:nvSpPr>
        <p:spPr>
          <a:xfrm>
            <a:off x="1309300" y="2181250"/>
            <a:ext cx="10519150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5" tIns="56250" rIns="112525" bIns="562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2. </a:t>
            </a:r>
            <a:r>
              <a:rPr lang="en-US" sz="2400" b="1" u="sng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Gaussian Mixture Model</a:t>
            </a:r>
            <a:r>
              <a:rPr lang="en-US" sz="24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을 활용하여 SimCLR feature을 2개로 군집화  </a:t>
            </a:r>
            <a:endParaRPr sz="24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91" name="Google Shape;191;g17ea3ea6fec_0_136"/>
          <p:cNvSpPr txBox="1"/>
          <p:nvPr/>
        </p:nvSpPr>
        <p:spPr>
          <a:xfrm>
            <a:off x="1628774" y="2952025"/>
            <a:ext cx="9909625" cy="1348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➔ </a:t>
            </a:r>
            <a:r>
              <a:rPr lang="en-US" sz="2100" b="1" u="sng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Gaussian Mixture Model</a:t>
            </a:r>
            <a:r>
              <a:rPr lang="en-US" sz="2100" b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 </a:t>
            </a:r>
            <a:r>
              <a:rPr 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: </a:t>
            </a:r>
            <a:r>
              <a:rPr 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 Gothic"/>
                <a:sym typeface="Nanum Gothic"/>
              </a:rPr>
              <a:t>데이터가 여러 모양의 Gaussian Distribution로 결합되어 있다는 가정, 개별 데이터를 동일한 Gaussian Distribution 별로 군집화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➔ </a:t>
            </a:r>
            <a:r>
              <a:rPr lang="en-US" sz="2100" b="1" u="sng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Gothic ExtraBold"/>
                <a:sym typeface="NanumGothic ExtraBold"/>
              </a:rPr>
              <a:t>일러스트/실사 최종 분류</a:t>
            </a:r>
            <a:endParaRPr sz="2100" b="1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 Gothic"/>
              <a:sym typeface="Nanum Gothic"/>
            </a:endParaRPr>
          </a:p>
        </p:txBody>
      </p:sp>
      <p:pic>
        <p:nvPicPr>
          <p:cNvPr id="5" name="그림 4" descr="텍스트, 바둑판식이(가) 표시된 사진">
            <a:extLst>
              <a:ext uri="{FF2B5EF4-FFF2-40B4-BE49-F238E27FC236}">
                <a16:creationId xmlns:a16="http://schemas.microsoft.com/office/drawing/2014/main" id="{DA32FA84-58EB-5304-BC38-3B1A3ACF74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6225" y="4371988"/>
            <a:ext cx="8613041" cy="1798744"/>
          </a:xfrm>
          <a:prstGeom prst="rect">
            <a:avLst/>
          </a:prstGeom>
          <a:ln w="38100">
            <a:solidFill>
              <a:schemeClr val="accent5">
                <a:lumMod val="50000"/>
              </a:schemeClr>
            </a:solidFill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693</Words>
  <Application>Microsoft Office PowerPoint</Application>
  <PresentationFormat>와이드스크린</PresentationFormat>
  <Paragraphs>152</Paragraphs>
  <Slides>19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Arial</vt:lpstr>
      <vt:lpstr>Nanum Gothic</vt:lpstr>
      <vt:lpstr>맑은 고딕</vt:lpstr>
      <vt:lpstr>Calibri</vt:lpstr>
      <vt:lpstr>NanumGothic ExtraBold</vt:lpstr>
      <vt:lpstr>Office 테마</vt:lpstr>
      <vt:lpstr>PowerPoint 프레젠테이션</vt:lpstr>
      <vt:lpstr>About the Team</vt:lpstr>
      <vt:lpstr>All Missions</vt:lpstr>
      <vt:lpstr>Mission #1 : EDA</vt:lpstr>
      <vt:lpstr>Mission #1 : EDA</vt:lpstr>
      <vt:lpstr>Mission #1 : EDA</vt:lpstr>
      <vt:lpstr>Mission #1 : EDA</vt:lpstr>
      <vt:lpstr>Mission #2 : Remove photos</vt:lpstr>
      <vt:lpstr>Mission #2 : Remove photos</vt:lpstr>
      <vt:lpstr>SimCLR encoder detail and t-SNE visualization</vt:lpstr>
      <vt:lpstr>Mission #3 : Classification (20 classes)</vt:lpstr>
      <vt:lpstr>Mission #3 : Classification (20 classes)</vt:lpstr>
      <vt:lpstr>Modified VGG + Residual block</vt:lpstr>
      <vt:lpstr>Modified VGG + Residual block</vt:lpstr>
      <vt:lpstr>Mission #3 : Classification (20 classes)</vt:lpstr>
      <vt:lpstr>Mission #3 : Classification (20 classes)</vt:lpstr>
      <vt:lpstr>구성원 역할</vt:lpstr>
      <vt:lpstr>학습 계획 일정 및 결과정리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heojihye</cp:lastModifiedBy>
  <cp:revision>10</cp:revision>
  <dcterms:created xsi:type="dcterms:W3CDTF">2021-06-16T05:52:09Z</dcterms:created>
  <dcterms:modified xsi:type="dcterms:W3CDTF">2022-11-24T06:02:09Z</dcterms:modified>
</cp:coreProperties>
</file>